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y="6858000" cx="9144000"/>
  <p:notesSz cx="6858000" cy="9144000"/>
  <p:embeddedFontLst>
    <p:embeddedFont>
      <p:font typeface="Lato"/>
      <p:regular r:id="rId40"/>
      <p:bold r:id="rId41"/>
      <p:italic r:id="rId42"/>
      <p:boldItalic r:id="rId43"/>
    </p:embeddedFont>
    <p:embeddedFont>
      <p:font typeface="Lato Black"/>
      <p:bold r:id="rId44"/>
      <p:boldItalic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Lato-regular.fntdata"/><Relationship Id="rId20" Type="http://schemas.openxmlformats.org/officeDocument/2006/relationships/slide" Target="slides/slide15.xml"/><Relationship Id="rId42" Type="http://schemas.openxmlformats.org/officeDocument/2006/relationships/font" Target="fonts/Lato-italic.fntdata"/><Relationship Id="rId41" Type="http://schemas.openxmlformats.org/officeDocument/2006/relationships/font" Target="fonts/Lato-bold.fntdata"/><Relationship Id="rId22" Type="http://schemas.openxmlformats.org/officeDocument/2006/relationships/slide" Target="slides/slide17.xml"/><Relationship Id="rId44" Type="http://schemas.openxmlformats.org/officeDocument/2006/relationships/font" Target="fonts/LatoBlack-bold.fntdata"/><Relationship Id="rId21" Type="http://schemas.openxmlformats.org/officeDocument/2006/relationships/slide" Target="slides/slide16.xml"/><Relationship Id="rId43" Type="http://schemas.openxmlformats.org/officeDocument/2006/relationships/font" Target="fonts/Lato-boldItalic.fntdata"/><Relationship Id="rId24" Type="http://schemas.openxmlformats.org/officeDocument/2006/relationships/slide" Target="slides/slide19.xml"/><Relationship Id="rId23" Type="http://schemas.openxmlformats.org/officeDocument/2006/relationships/slide" Target="slides/slide18.xml"/><Relationship Id="rId45" Type="http://schemas.openxmlformats.org/officeDocument/2006/relationships/font" Target="fonts/LatoBlack-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ype="tx">
  <p:cSld name="TITLE_AND_BODY">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 name="Google Shape;13;p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atin typeface="Arial"/>
                <a:ea typeface="Arial"/>
                <a:cs typeface="Arial"/>
                <a:sym typeface="Arial"/>
              </a:defRPr>
            </a:lvl1pPr>
            <a:lvl2pPr indent="0" lvl="1" marL="0" algn="r">
              <a:lnSpc>
                <a:spcPct val="100000"/>
              </a:lnSpc>
              <a:spcBef>
                <a:spcPts val="0"/>
              </a:spcBef>
              <a:spcAft>
                <a:spcPts val="0"/>
              </a:spcAft>
              <a:buNone/>
              <a:defRPr sz="1400">
                <a:latin typeface="Arial"/>
                <a:ea typeface="Arial"/>
                <a:cs typeface="Arial"/>
                <a:sym typeface="Arial"/>
              </a:defRPr>
            </a:lvl2pPr>
            <a:lvl3pPr indent="0" lvl="2" marL="0" algn="r">
              <a:lnSpc>
                <a:spcPct val="100000"/>
              </a:lnSpc>
              <a:spcBef>
                <a:spcPts val="0"/>
              </a:spcBef>
              <a:spcAft>
                <a:spcPts val="0"/>
              </a:spcAft>
              <a:buNone/>
              <a:defRPr sz="1400">
                <a:latin typeface="Arial"/>
                <a:ea typeface="Arial"/>
                <a:cs typeface="Arial"/>
                <a:sym typeface="Arial"/>
              </a:defRPr>
            </a:lvl3pPr>
            <a:lvl4pPr indent="0" lvl="3" marL="0" algn="r">
              <a:lnSpc>
                <a:spcPct val="100000"/>
              </a:lnSpc>
              <a:spcBef>
                <a:spcPts val="0"/>
              </a:spcBef>
              <a:spcAft>
                <a:spcPts val="0"/>
              </a:spcAft>
              <a:buNone/>
              <a:defRPr sz="1400">
                <a:latin typeface="Arial"/>
                <a:ea typeface="Arial"/>
                <a:cs typeface="Arial"/>
                <a:sym typeface="Arial"/>
              </a:defRPr>
            </a:lvl4pPr>
            <a:lvl5pPr indent="0" lvl="4" marL="0" algn="r">
              <a:lnSpc>
                <a:spcPct val="100000"/>
              </a:lnSpc>
              <a:spcBef>
                <a:spcPts val="0"/>
              </a:spcBef>
              <a:spcAft>
                <a:spcPts val="0"/>
              </a:spcAft>
              <a:buNone/>
              <a:defRPr sz="1400">
                <a:latin typeface="Arial"/>
                <a:ea typeface="Arial"/>
                <a:cs typeface="Arial"/>
                <a:sym typeface="Arial"/>
              </a:defRPr>
            </a:lvl5pPr>
            <a:lvl6pPr indent="0" lvl="5" marL="0" algn="r">
              <a:lnSpc>
                <a:spcPct val="100000"/>
              </a:lnSpc>
              <a:spcBef>
                <a:spcPts val="0"/>
              </a:spcBef>
              <a:spcAft>
                <a:spcPts val="0"/>
              </a:spcAft>
              <a:buNone/>
              <a:defRPr sz="1400">
                <a:latin typeface="Arial"/>
                <a:ea typeface="Arial"/>
                <a:cs typeface="Arial"/>
                <a:sym typeface="Arial"/>
              </a:defRPr>
            </a:lvl6pPr>
            <a:lvl7pPr indent="0" lvl="6" marL="0" algn="r">
              <a:lnSpc>
                <a:spcPct val="100000"/>
              </a:lnSpc>
              <a:spcBef>
                <a:spcPts val="0"/>
              </a:spcBef>
              <a:spcAft>
                <a:spcPts val="0"/>
              </a:spcAft>
              <a:buNone/>
              <a:defRPr sz="1400">
                <a:latin typeface="Arial"/>
                <a:ea typeface="Arial"/>
                <a:cs typeface="Arial"/>
                <a:sym typeface="Arial"/>
              </a:defRPr>
            </a:lvl7pPr>
            <a:lvl8pPr indent="0" lvl="7" marL="0" algn="r">
              <a:lnSpc>
                <a:spcPct val="100000"/>
              </a:lnSpc>
              <a:spcBef>
                <a:spcPts val="0"/>
              </a:spcBef>
              <a:spcAft>
                <a:spcPts val="0"/>
              </a:spcAft>
              <a:buNone/>
              <a:defRPr sz="1400">
                <a:latin typeface="Arial"/>
                <a:ea typeface="Arial"/>
                <a:cs typeface="Arial"/>
                <a:sym typeface="Arial"/>
              </a:defRPr>
            </a:lvl8pPr>
            <a:lvl9pPr indent="0" lvl="8" marL="0" algn="r">
              <a:lnSpc>
                <a:spcPct val="100000"/>
              </a:lnSpc>
              <a:spcBef>
                <a:spcPts val="0"/>
              </a:spcBef>
              <a:spcAft>
                <a:spcPts val="0"/>
              </a:spcAft>
              <a:buNone/>
              <a:defRPr sz="1400">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 name="Google Shape;19;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atin typeface="Arial"/>
                <a:ea typeface="Arial"/>
                <a:cs typeface="Arial"/>
                <a:sym typeface="Arial"/>
              </a:defRPr>
            </a:lvl1pPr>
            <a:lvl2pPr indent="0" lvl="1" marL="0" algn="r">
              <a:lnSpc>
                <a:spcPct val="100000"/>
              </a:lnSpc>
              <a:spcBef>
                <a:spcPts val="0"/>
              </a:spcBef>
              <a:spcAft>
                <a:spcPts val="0"/>
              </a:spcAft>
              <a:buNone/>
              <a:defRPr sz="1400">
                <a:latin typeface="Arial"/>
                <a:ea typeface="Arial"/>
                <a:cs typeface="Arial"/>
                <a:sym typeface="Arial"/>
              </a:defRPr>
            </a:lvl2pPr>
            <a:lvl3pPr indent="0" lvl="2" marL="0" algn="r">
              <a:lnSpc>
                <a:spcPct val="100000"/>
              </a:lnSpc>
              <a:spcBef>
                <a:spcPts val="0"/>
              </a:spcBef>
              <a:spcAft>
                <a:spcPts val="0"/>
              </a:spcAft>
              <a:buNone/>
              <a:defRPr sz="1400">
                <a:latin typeface="Arial"/>
                <a:ea typeface="Arial"/>
                <a:cs typeface="Arial"/>
                <a:sym typeface="Arial"/>
              </a:defRPr>
            </a:lvl3pPr>
            <a:lvl4pPr indent="0" lvl="3" marL="0" algn="r">
              <a:lnSpc>
                <a:spcPct val="100000"/>
              </a:lnSpc>
              <a:spcBef>
                <a:spcPts val="0"/>
              </a:spcBef>
              <a:spcAft>
                <a:spcPts val="0"/>
              </a:spcAft>
              <a:buNone/>
              <a:defRPr sz="1400">
                <a:latin typeface="Arial"/>
                <a:ea typeface="Arial"/>
                <a:cs typeface="Arial"/>
                <a:sym typeface="Arial"/>
              </a:defRPr>
            </a:lvl4pPr>
            <a:lvl5pPr indent="0" lvl="4" marL="0" algn="r">
              <a:lnSpc>
                <a:spcPct val="100000"/>
              </a:lnSpc>
              <a:spcBef>
                <a:spcPts val="0"/>
              </a:spcBef>
              <a:spcAft>
                <a:spcPts val="0"/>
              </a:spcAft>
              <a:buNone/>
              <a:defRPr sz="1400">
                <a:latin typeface="Arial"/>
                <a:ea typeface="Arial"/>
                <a:cs typeface="Arial"/>
                <a:sym typeface="Arial"/>
              </a:defRPr>
            </a:lvl5pPr>
            <a:lvl6pPr indent="0" lvl="5" marL="0" algn="r">
              <a:lnSpc>
                <a:spcPct val="100000"/>
              </a:lnSpc>
              <a:spcBef>
                <a:spcPts val="0"/>
              </a:spcBef>
              <a:spcAft>
                <a:spcPts val="0"/>
              </a:spcAft>
              <a:buNone/>
              <a:defRPr sz="1400">
                <a:latin typeface="Arial"/>
                <a:ea typeface="Arial"/>
                <a:cs typeface="Arial"/>
                <a:sym typeface="Arial"/>
              </a:defRPr>
            </a:lvl6pPr>
            <a:lvl7pPr indent="0" lvl="6" marL="0" algn="r">
              <a:lnSpc>
                <a:spcPct val="100000"/>
              </a:lnSpc>
              <a:spcBef>
                <a:spcPts val="0"/>
              </a:spcBef>
              <a:spcAft>
                <a:spcPts val="0"/>
              </a:spcAft>
              <a:buNone/>
              <a:defRPr sz="1400">
                <a:latin typeface="Arial"/>
                <a:ea typeface="Arial"/>
                <a:cs typeface="Arial"/>
                <a:sym typeface="Arial"/>
              </a:defRPr>
            </a:lvl7pPr>
            <a:lvl8pPr indent="0" lvl="7" marL="0" algn="r">
              <a:lnSpc>
                <a:spcPct val="100000"/>
              </a:lnSpc>
              <a:spcBef>
                <a:spcPts val="0"/>
              </a:spcBef>
              <a:spcAft>
                <a:spcPts val="0"/>
              </a:spcAft>
              <a:buNone/>
              <a:defRPr sz="1400">
                <a:latin typeface="Arial"/>
                <a:ea typeface="Arial"/>
                <a:cs typeface="Arial"/>
                <a:sym typeface="Arial"/>
              </a:defRPr>
            </a:lvl8pPr>
            <a:lvl9pPr indent="0" lvl="8" marL="0" algn="r">
              <a:lnSpc>
                <a:spcPct val="100000"/>
              </a:lnSpc>
              <a:spcBef>
                <a:spcPts val="0"/>
              </a:spcBef>
              <a:spcAft>
                <a:spcPts val="0"/>
              </a:spcAft>
              <a:buNone/>
              <a:defRPr sz="1400">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9" name="Google Shape;9;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0" name="Google Shape;10;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Lst>
  <p:transition spd="med">
    <p:fade/>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slide" Target="/ppt/slides/slide14.xml"/><Relationship Id="rId10" Type="http://schemas.openxmlformats.org/officeDocument/2006/relationships/slide" Target="/ppt/slides/slide22.xml"/><Relationship Id="rId13" Type="http://schemas.openxmlformats.org/officeDocument/2006/relationships/slide" Target="/ppt/slides/slide16.xml"/><Relationship Id="rId12" Type="http://schemas.openxmlformats.org/officeDocument/2006/relationships/slide" Target="/ppt/slides/slide24.xml"/><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slide" Target="/ppt/slides/slide2.xml"/><Relationship Id="rId9" Type="http://schemas.openxmlformats.org/officeDocument/2006/relationships/slide" Target="/ppt/slides/slide12.xml"/><Relationship Id="rId15" Type="http://schemas.openxmlformats.org/officeDocument/2006/relationships/slide" Target="/ppt/slides/slide18.xml"/><Relationship Id="rId14" Type="http://schemas.openxmlformats.org/officeDocument/2006/relationships/slide" Target="/ppt/slides/slide26.xml"/><Relationship Id="rId17" Type="http://schemas.openxmlformats.org/officeDocument/2006/relationships/slide" Target="/ppt/slides/slide20.xml"/><Relationship Id="rId16" Type="http://schemas.openxmlformats.org/officeDocument/2006/relationships/slide" Target="/ppt/slides/slide28.xml"/><Relationship Id="rId5" Type="http://schemas.openxmlformats.org/officeDocument/2006/relationships/slide" Target="/ppt/slides/slide4.xml"/><Relationship Id="rId19" Type="http://schemas.openxmlformats.org/officeDocument/2006/relationships/slide" Target="/ppt/slides/slide32.xml"/><Relationship Id="rId6" Type="http://schemas.openxmlformats.org/officeDocument/2006/relationships/slide" Target="/ppt/slides/slide6.xml"/><Relationship Id="rId18" Type="http://schemas.openxmlformats.org/officeDocument/2006/relationships/slide" Target="/ppt/slides/slide30.xml"/><Relationship Id="rId7" Type="http://schemas.openxmlformats.org/officeDocument/2006/relationships/slide" Target="/ppt/slides/slide8.xml"/><Relationship Id="rId8" Type="http://schemas.openxmlformats.org/officeDocument/2006/relationships/slide" Target="/ppt/slides/slide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slide" Target="/ppt/slid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slide" Target="/ppt/slid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ppt/slid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slide" Target="/ppt/slides/slid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slide" Target="/ppt/slides/slide1.xml"/><Relationship Id="rId4" Type="http://schemas.openxmlformats.org/officeDocument/2006/relationships/slide" Target="/ppt/slid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slide" Target="/ppt/slides/sl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slide" Target="/ppt/slides/slide1.xml"/><Relationship Id="rId4" Type="http://schemas.openxmlformats.org/officeDocument/2006/relationships/slide" Target="/ppt/slides/sl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slide" Target="/ppt/slid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slide" Target="/ppt/slides/slid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slide" Target="/ppt/slid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ppt/slid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slide" Target="/ppt/slides/slid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slide" Target="/ppt/slides/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slide" Target="/ppt/slides/sl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slide" Target="/ppt/slides/slid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slide" Target="/ppt/slides/slide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slide" Target="/ppt/slides/slid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slide" Target="/ppt/slides/slid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slide" Target="/ppt/slides/slid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slide" Target="/ppt/slides/slid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slide" Target="/ppt/slid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slide" Target="/ppt/slid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slide" Target="/ppt/slides/slide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slide" Target="/ppt/slides/slide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slide" Target="/ppt/slides/slid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slide" Target="/ppt/slides/slide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hyperlink" Target="http://slide1.xml" TargetMode="External"/><Relationship Id="rId4" Type="http://schemas.openxmlformats.org/officeDocument/2006/relationships/slide" Target="/ppt/slid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slide" Target="/ppt/slid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slide" Target="/ppt/slid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ppt/slid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ppt/slid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slide" Target="/ppt/slid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slide" Target="/ppt/slid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4"/>
          <p:cNvSpPr txBox="1"/>
          <p:nvPr>
            <p:ph type="title"/>
          </p:nvPr>
        </p:nvSpPr>
        <p:spPr>
          <a:xfrm>
            <a:off x="1981200" y="304800"/>
            <a:ext cx="6705600" cy="609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3600"/>
              <a:buFont typeface="Arial"/>
              <a:buNone/>
            </a:pPr>
            <a:r>
              <a:rPr b="1" lang="en-US" sz="3600">
                <a:solidFill>
                  <a:schemeClr val="lt1"/>
                </a:solidFill>
                <a:latin typeface="Lato"/>
                <a:ea typeface="Lato"/>
                <a:cs typeface="Lato"/>
                <a:sym typeface="Lato"/>
              </a:rPr>
              <a:t>UNIT QUIZ</a:t>
            </a:r>
            <a:endParaRPr b="1">
              <a:solidFill>
                <a:schemeClr val="lt1"/>
              </a:solidFill>
              <a:latin typeface="Lato"/>
              <a:ea typeface="Lato"/>
              <a:cs typeface="Lato"/>
              <a:sym typeface="Lato"/>
            </a:endParaRPr>
          </a:p>
        </p:txBody>
      </p:sp>
      <p:pic>
        <p:nvPicPr>
          <p:cNvPr id="27" name="Google Shape;27;p4"/>
          <p:cNvPicPr preferRelativeResize="0"/>
          <p:nvPr>
            <p:ph idx="2" type="tbl"/>
          </p:nvPr>
        </p:nvPicPr>
        <p:blipFill rotWithShape="1">
          <a:blip r:embed="rId3">
            <a:alphaModFix/>
          </a:blip>
          <a:srcRect b="-3257" l="-1534" r="-787" t="-2150"/>
          <a:stretch/>
        </p:blipFill>
        <p:spPr>
          <a:xfrm>
            <a:off x="1981200" y="1143000"/>
            <a:ext cx="5359500" cy="4673700"/>
          </a:xfrm>
          <a:prstGeom prst="rect">
            <a:avLst/>
          </a:prstGeom>
          <a:noFill/>
          <a:ln>
            <a:noFill/>
          </a:ln>
        </p:spPr>
      </p:pic>
      <p:sp>
        <p:nvSpPr>
          <p:cNvPr id="28" name="Google Shape;28;p4"/>
          <p:cNvSpPr txBox="1"/>
          <p:nvPr/>
        </p:nvSpPr>
        <p:spPr>
          <a:xfrm>
            <a:off x="2225700" y="1426450"/>
            <a:ext cx="1401000" cy="338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600"/>
              <a:buFont typeface="Arial"/>
              <a:buNone/>
            </a:pPr>
            <a:r>
              <a:rPr lang="en-US" sz="1600">
                <a:solidFill>
                  <a:schemeClr val="dk1"/>
                </a:solidFill>
                <a:latin typeface="Lato"/>
                <a:ea typeface="Lato"/>
                <a:cs typeface="Lato"/>
                <a:sym typeface="Lato"/>
              </a:rPr>
              <a:t>TRUE/FALSE</a:t>
            </a:r>
            <a:endParaRPr>
              <a:solidFill>
                <a:schemeClr val="dk1"/>
              </a:solidFill>
              <a:latin typeface="Lato"/>
              <a:ea typeface="Lato"/>
              <a:cs typeface="Lato"/>
              <a:sym typeface="Lato"/>
            </a:endParaRPr>
          </a:p>
        </p:txBody>
      </p:sp>
      <p:sp>
        <p:nvSpPr>
          <p:cNvPr id="29" name="Google Shape;29;p4"/>
          <p:cNvSpPr txBox="1"/>
          <p:nvPr/>
        </p:nvSpPr>
        <p:spPr>
          <a:xfrm>
            <a:off x="2590800" y="2172250"/>
            <a:ext cx="6522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100</a:t>
            </a:r>
            <a:endParaRPr>
              <a:latin typeface="Lato"/>
              <a:ea typeface="Lato"/>
              <a:cs typeface="Lato"/>
              <a:sym typeface="Lato"/>
            </a:endParaRPr>
          </a:p>
        </p:txBody>
      </p:sp>
      <p:sp>
        <p:nvSpPr>
          <p:cNvPr id="30" name="Google Shape;30;p4"/>
          <p:cNvSpPr txBox="1"/>
          <p:nvPr/>
        </p:nvSpPr>
        <p:spPr>
          <a:xfrm>
            <a:off x="2515050" y="2917488"/>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5"/>
              </a:rPr>
              <a:t>200</a:t>
            </a:r>
            <a:endParaRPr>
              <a:latin typeface="Lato"/>
              <a:ea typeface="Lato"/>
              <a:cs typeface="Lato"/>
              <a:sym typeface="Lato"/>
            </a:endParaRPr>
          </a:p>
        </p:txBody>
      </p:sp>
      <p:sp>
        <p:nvSpPr>
          <p:cNvPr id="31" name="Google Shape;31;p4"/>
          <p:cNvSpPr txBox="1"/>
          <p:nvPr/>
        </p:nvSpPr>
        <p:spPr>
          <a:xfrm>
            <a:off x="2546850" y="3662725"/>
            <a:ext cx="7401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6"/>
              </a:rPr>
              <a:t>300</a:t>
            </a:r>
            <a:endParaRPr>
              <a:latin typeface="Lato"/>
              <a:ea typeface="Lato"/>
              <a:cs typeface="Lato"/>
              <a:sym typeface="Lato"/>
            </a:endParaRPr>
          </a:p>
        </p:txBody>
      </p:sp>
      <p:sp>
        <p:nvSpPr>
          <p:cNvPr id="32" name="Google Shape;32;p4"/>
          <p:cNvSpPr txBox="1"/>
          <p:nvPr/>
        </p:nvSpPr>
        <p:spPr>
          <a:xfrm>
            <a:off x="2546850" y="4415325"/>
            <a:ext cx="7401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7"/>
              </a:rPr>
              <a:t>400</a:t>
            </a:r>
            <a:endParaRPr>
              <a:latin typeface="Lato"/>
              <a:ea typeface="Lato"/>
              <a:cs typeface="Lato"/>
              <a:sym typeface="Lato"/>
            </a:endParaRPr>
          </a:p>
        </p:txBody>
      </p:sp>
      <p:sp>
        <p:nvSpPr>
          <p:cNvPr id="33" name="Google Shape;33;p4"/>
          <p:cNvSpPr txBox="1"/>
          <p:nvPr/>
        </p:nvSpPr>
        <p:spPr>
          <a:xfrm>
            <a:off x="2515050" y="5167925"/>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8"/>
              </a:rPr>
              <a:t>500</a:t>
            </a:r>
            <a:endParaRPr>
              <a:latin typeface="Lato"/>
              <a:ea typeface="Lato"/>
              <a:cs typeface="Lato"/>
              <a:sym typeface="Lato"/>
            </a:endParaRPr>
          </a:p>
        </p:txBody>
      </p:sp>
      <p:sp>
        <p:nvSpPr>
          <p:cNvPr id="34" name="Google Shape;34;p4"/>
          <p:cNvSpPr txBox="1"/>
          <p:nvPr/>
        </p:nvSpPr>
        <p:spPr>
          <a:xfrm>
            <a:off x="4262888" y="2173963"/>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9"/>
              </a:rPr>
              <a:t>100</a:t>
            </a:r>
            <a:endParaRPr>
              <a:latin typeface="Lato"/>
              <a:ea typeface="Lato"/>
              <a:cs typeface="Lato"/>
              <a:sym typeface="Lato"/>
            </a:endParaRPr>
          </a:p>
        </p:txBody>
      </p:sp>
      <p:sp>
        <p:nvSpPr>
          <p:cNvPr id="35" name="Google Shape;35;p4"/>
          <p:cNvSpPr txBox="1"/>
          <p:nvPr/>
        </p:nvSpPr>
        <p:spPr>
          <a:xfrm>
            <a:off x="6026700" y="2166838"/>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0"/>
              </a:rPr>
              <a:t>100</a:t>
            </a:r>
            <a:endParaRPr>
              <a:latin typeface="Lato"/>
              <a:ea typeface="Lato"/>
              <a:cs typeface="Lato"/>
              <a:sym typeface="Lato"/>
            </a:endParaRPr>
          </a:p>
        </p:txBody>
      </p:sp>
      <p:sp>
        <p:nvSpPr>
          <p:cNvPr id="36" name="Google Shape;36;p4"/>
          <p:cNvSpPr txBox="1"/>
          <p:nvPr/>
        </p:nvSpPr>
        <p:spPr>
          <a:xfrm>
            <a:off x="4262900" y="2909213"/>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1"/>
              </a:rPr>
              <a:t>200</a:t>
            </a:r>
            <a:endParaRPr>
              <a:latin typeface="Lato"/>
              <a:ea typeface="Lato"/>
              <a:cs typeface="Lato"/>
              <a:sym typeface="Lato"/>
            </a:endParaRPr>
          </a:p>
        </p:txBody>
      </p:sp>
      <p:sp>
        <p:nvSpPr>
          <p:cNvPr id="37" name="Google Shape;37;p4"/>
          <p:cNvSpPr txBox="1"/>
          <p:nvPr/>
        </p:nvSpPr>
        <p:spPr>
          <a:xfrm>
            <a:off x="6087450" y="2903863"/>
            <a:ext cx="7401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2"/>
              </a:rPr>
              <a:t>200</a:t>
            </a:r>
            <a:endParaRPr>
              <a:latin typeface="Lato"/>
              <a:ea typeface="Lato"/>
              <a:cs typeface="Lato"/>
              <a:sym typeface="Lato"/>
            </a:endParaRPr>
          </a:p>
        </p:txBody>
      </p:sp>
      <p:sp>
        <p:nvSpPr>
          <p:cNvPr id="38" name="Google Shape;38;p4"/>
          <p:cNvSpPr txBox="1"/>
          <p:nvPr/>
        </p:nvSpPr>
        <p:spPr>
          <a:xfrm>
            <a:off x="4240488" y="3670938"/>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3"/>
              </a:rPr>
              <a:t>300</a:t>
            </a:r>
            <a:endParaRPr>
              <a:latin typeface="Lato"/>
              <a:ea typeface="Lato"/>
              <a:cs typeface="Lato"/>
              <a:sym typeface="Lato"/>
            </a:endParaRPr>
          </a:p>
        </p:txBody>
      </p:sp>
      <p:sp>
        <p:nvSpPr>
          <p:cNvPr id="39" name="Google Shape;39;p4"/>
          <p:cNvSpPr txBox="1"/>
          <p:nvPr/>
        </p:nvSpPr>
        <p:spPr>
          <a:xfrm>
            <a:off x="6055650" y="3659588"/>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4"/>
              </a:rPr>
              <a:t>300</a:t>
            </a:r>
            <a:endParaRPr>
              <a:latin typeface="Lato"/>
              <a:ea typeface="Lato"/>
              <a:cs typeface="Lato"/>
              <a:sym typeface="Lato"/>
            </a:endParaRPr>
          </a:p>
        </p:txBody>
      </p:sp>
      <p:sp>
        <p:nvSpPr>
          <p:cNvPr id="40" name="Google Shape;40;p4"/>
          <p:cNvSpPr txBox="1"/>
          <p:nvPr/>
        </p:nvSpPr>
        <p:spPr>
          <a:xfrm>
            <a:off x="4261050" y="4406175"/>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5"/>
              </a:rPr>
              <a:t>400</a:t>
            </a:r>
            <a:endParaRPr>
              <a:latin typeface="Lato"/>
              <a:ea typeface="Lato"/>
              <a:cs typeface="Lato"/>
              <a:sym typeface="Lato"/>
            </a:endParaRPr>
          </a:p>
        </p:txBody>
      </p:sp>
      <p:sp>
        <p:nvSpPr>
          <p:cNvPr id="41" name="Google Shape;41;p4"/>
          <p:cNvSpPr txBox="1"/>
          <p:nvPr/>
        </p:nvSpPr>
        <p:spPr>
          <a:xfrm>
            <a:off x="6026700" y="4415325"/>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6"/>
              </a:rPr>
              <a:t>400</a:t>
            </a:r>
            <a:endParaRPr>
              <a:latin typeface="Lato"/>
              <a:ea typeface="Lato"/>
              <a:cs typeface="Lato"/>
              <a:sym typeface="Lato"/>
            </a:endParaRPr>
          </a:p>
        </p:txBody>
      </p:sp>
      <p:sp>
        <p:nvSpPr>
          <p:cNvPr id="42" name="Google Shape;42;p4"/>
          <p:cNvSpPr txBox="1"/>
          <p:nvPr/>
        </p:nvSpPr>
        <p:spPr>
          <a:xfrm>
            <a:off x="4230150" y="5167888"/>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7"/>
              </a:rPr>
              <a:t>500</a:t>
            </a:r>
            <a:endParaRPr>
              <a:latin typeface="Lato"/>
              <a:ea typeface="Lato"/>
              <a:cs typeface="Lato"/>
              <a:sym typeface="Lato"/>
            </a:endParaRPr>
          </a:p>
        </p:txBody>
      </p:sp>
      <p:sp>
        <p:nvSpPr>
          <p:cNvPr id="43" name="Google Shape;43;p4"/>
          <p:cNvSpPr txBox="1"/>
          <p:nvPr/>
        </p:nvSpPr>
        <p:spPr>
          <a:xfrm>
            <a:off x="6089650" y="5167900"/>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8"/>
              </a:rPr>
              <a:t>500</a:t>
            </a:r>
            <a:endParaRPr>
              <a:latin typeface="Lato"/>
              <a:ea typeface="Lato"/>
              <a:cs typeface="Lato"/>
              <a:sym typeface="Lato"/>
            </a:endParaRPr>
          </a:p>
        </p:txBody>
      </p:sp>
      <p:sp>
        <p:nvSpPr>
          <p:cNvPr id="44" name="Google Shape;44;p4"/>
          <p:cNvSpPr txBox="1"/>
          <p:nvPr/>
        </p:nvSpPr>
        <p:spPr>
          <a:xfrm>
            <a:off x="3516300" y="5994375"/>
            <a:ext cx="23511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9"/>
              </a:rPr>
              <a:t>Final Question</a:t>
            </a:r>
            <a:endParaRPr>
              <a:latin typeface="Lato"/>
              <a:ea typeface="Lato"/>
              <a:cs typeface="Lato"/>
              <a:sym typeface="Lato"/>
            </a:endParaRPr>
          </a:p>
        </p:txBody>
      </p:sp>
      <p:sp>
        <p:nvSpPr>
          <p:cNvPr id="45" name="Google Shape;45;p4"/>
          <p:cNvSpPr txBox="1"/>
          <p:nvPr/>
        </p:nvSpPr>
        <p:spPr>
          <a:xfrm>
            <a:off x="3991350" y="1303300"/>
            <a:ext cx="14010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dk1"/>
                </a:solidFill>
                <a:latin typeface="Lato"/>
                <a:ea typeface="Lato"/>
                <a:cs typeface="Lato"/>
                <a:sym typeface="Lato"/>
              </a:rPr>
              <a:t>MULTIPLE CHOICE</a:t>
            </a:r>
            <a:endParaRPr>
              <a:solidFill>
                <a:schemeClr val="dk1"/>
              </a:solidFill>
              <a:latin typeface="Lato"/>
              <a:ea typeface="Lato"/>
              <a:cs typeface="Lato"/>
              <a:sym typeface="Lato"/>
            </a:endParaRPr>
          </a:p>
        </p:txBody>
      </p:sp>
      <p:sp>
        <p:nvSpPr>
          <p:cNvPr id="46" name="Google Shape;46;p4"/>
          <p:cNvSpPr txBox="1"/>
          <p:nvPr/>
        </p:nvSpPr>
        <p:spPr>
          <a:xfrm>
            <a:off x="5757000" y="1303300"/>
            <a:ext cx="14010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dk1"/>
                </a:solidFill>
                <a:latin typeface="Lato"/>
                <a:ea typeface="Lato"/>
                <a:cs typeface="Lato"/>
                <a:sym typeface="Lato"/>
              </a:rPr>
              <a:t>FILL IN THE BLANKS</a:t>
            </a:r>
            <a:endParaRPr>
              <a:solidFill>
                <a:schemeClr val="dk1"/>
              </a:solidFill>
              <a:latin typeface="Lato"/>
              <a:ea typeface="Lato"/>
              <a:cs typeface="Lato"/>
              <a:sym typeface="Lato"/>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3"/>
          <p:cNvSpPr txBox="1"/>
          <p:nvPr/>
        </p:nvSpPr>
        <p:spPr>
          <a:xfrm>
            <a:off x="1295400" y="2743200"/>
            <a:ext cx="6705600" cy="2062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The younger a person is when he or she starts to use tobacco or nicotine products, the more likely they are to become addicted to nicotine.</a:t>
            </a:r>
            <a:endParaRPr sz="3200"/>
          </a:p>
        </p:txBody>
      </p:sp>
      <p:sp>
        <p:nvSpPr>
          <p:cNvPr id="112" name="Google Shape;112;p13"/>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13" name="Google Shape;113;p13"/>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14" name="Google Shape;114;p13"/>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4"/>
          <p:cNvSpPr txBox="1"/>
          <p:nvPr/>
        </p:nvSpPr>
        <p:spPr>
          <a:xfrm>
            <a:off x="3124200" y="3200400"/>
            <a:ext cx="3505200"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“True”?</a:t>
            </a:r>
            <a:endParaRPr/>
          </a:p>
        </p:txBody>
      </p:sp>
      <p:sp>
        <p:nvSpPr>
          <p:cNvPr id="120" name="Google Shape;120;p14"/>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21" name="Google Shape;121;p14"/>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 </a:t>
            </a:r>
            <a:r>
              <a:rPr lang="en-US" sz="3000">
                <a:solidFill>
                  <a:schemeClr val="lt1"/>
                </a:solidFill>
                <a:latin typeface="Lato"/>
                <a:ea typeface="Lato"/>
                <a:cs typeface="Lato"/>
                <a:sym typeface="Lato"/>
              </a:rPr>
              <a:t>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5"/>
          <p:cNvSpPr txBox="1"/>
          <p:nvPr/>
        </p:nvSpPr>
        <p:spPr>
          <a:xfrm>
            <a:off x="1600200" y="1905000"/>
            <a:ext cx="6705600" cy="1524000"/>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What is the leading preventable cause of death </a:t>
            </a:r>
            <a:endParaRPr/>
          </a:p>
          <a:p>
            <a:pPr indent="-457200" lvl="0" marL="45720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in the U.S.?</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	</a:t>
            </a:r>
            <a:r>
              <a:rPr b="0" i="0" lang="en-US" sz="2800" u="none" cap="none" strike="noStrike">
                <a:solidFill>
                  <a:schemeClr val="dk1"/>
                </a:solidFill>
                <a:latin typeface="Arial"/>
                <a:ea typeface="Arial"/>
                <a:cs typeface="Arial"/>
                <a:sym typeface="Arial"/>
              </a:rPr>
              <a:t>	</a:t>
            </a:r>
            <a:endParaRPr/>
          </a:p>
        </p:txBody>
      </p:sp>
      <p:sp>
        <p:nvSpPr>
          <p:cNvPr id="127" name="Google Shape;127;p1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28" name="Google Shape;128;p1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29" name="Google Shape;129;p15"/>
          <p:cNvSpPr txBox="1"/>
          <p:nvPr/>
        </p:nvSpPr>
        <p:spPr>
          <a:xfrm>
            <a:off x="1676400" y="3048000"/>
            <a:ext cx="5791200" cy="20145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a) alcohol</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b) drugs</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c) cigarette smoking</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d) none of the above</a:t>
            </a:r>
            <a:endParaRPr/>
          </a:p>
        </p:txBody>
      </p:sp>
      <p:sp>
        <p:nvSpPr>
          <p:cNvPr id="130" name="Google Shape;130;p15"/>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6"/>
          <p:cNvSpPr txBox="1"/>
          <p:nvPr/>
        </p:nvSpPr>
        <p:spPr>
          <a:xfrm>
            <a:off x="2019300" y="3048000"/>
            <a:ext cx="51054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“cigarette smoking”?</a:t>
            </a:r>
            <a:endParaRPr/>
          </a:p>
        </p:txBody>
      </p:sp>
      <p:sp>
        <p:nvSpPr>
          <p:cNvPr id="136" name="Google Shape;136;p16"/>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37" name="Google Shape;137;p16"/>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7"/>
          <p:cNvSpPr txBox="1"/>
          <p:nvPr/>
        </p:nvSpPr>
        <p:spPr>
          <a:xfrm>
            <a:off x="1752600" y="1981200"/>
            <a:ext cx="6477000" cy="31099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Young people who smoke cigarettes can experience _______.</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a) shortness of breath, coughing, and wheezing</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b) nausea and phlegm production</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c) only A</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d) both A and B</a:t>
            </a:r>
            <a:endParaRPr/>
          </a:p>
        </p:txBody>
      </p:sp>
      <p:sp>
        <p:nvSpPr>
          <p:cNvPr id="143" name="Google Shape;143;p17"/>
          <p:cNvSpPr txBox="1"/>
          <p:nvPr/>
        </p:nvSpPr>
        <p:spPr>
          <a:xfrm>
            <a:off x="3429000" y="5943600"/>
            <a:ext cx="1219200" cy="369300"/>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44" name="Google Shape;144;p17"/>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
        <p:nvSpPr>
          <p:cNvPr id="145" name="Google Shape;145;p17"/>
          <p:cNvSpPr txBox="1"/>
          <p:nvPr/>
        </p:nvSpPr>
        <p:spPr>
          <a:xfrm>
            <a:off x="4733225"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46" name="Google Shape;146;p17"/>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8"/>
          <p:cNvSpPr txBox="1"/>
          <p:nvPr/>
        </p:nvSpPr>
        <p:spPr>
          <a:xfrm>
            <a:off x="2057400" y="2971800"/>
            <a:ext cx="51054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“both A and B”?</a:t>
            </a:r>
            <a:endParaRPr/>
          </a:p>
          <a:p>
            <a:pPr indent="0" lvl="0" marL="0" marR="0" rtl="0" algn="l">
              <a:lnSpc>
                <a:spcPct val="100000"/>
              </a:lnSpc>
              <a:spcBef>
                <a:spcPts val="0"/>
              </a:spcBef>
              <a:spcAft>
                <a:spcPts val="0"/>
              </a:spcAft>
              <a:buNone/>
            </a:pPr>
            <a:r>
              <a:t/>
            </a:r>
            <a:endParaRPr b="0" i="0" sz="3200" u="none">
              <a:solidFill>
                <a:schemeClr val="dk1"/>
              </a:solidFill>
              <a:latin typeface="Arial"/>
              <a:ea typeface="Arial"/>
              <a:cs typeface="Arial"/>
              <a:sym typeface="Arial"/>
            </a:endParaRPr>
          </a:p>
        </p:txBody>
      </p:sp>
      <p:sp>
        <p:nvSpPr>
          <p:cNvPr id="152" name="Google Shape;152;p18"/>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53" name="Google Shape;153;p18"/>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9"/>
          <p:cNvSpPr txBox="1"/>
          <p:nvPr/>
        </p:nvSpPr>
        <p:spPr>
          <a:xfrm>
            <a:off x="1905000" y="1981200"/>
            <a:ext cx="6172200" cy="3478212"/>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Which statement is the most accurate?</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 Smoking cigarettes can damage your lungs.</a:t>
            </a:r>
            <a:endParaRPr/>
          </a:p>
          <a:p>
            <a:pPr indent="-3429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b) Smoking cigarettes can damage your heart.</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 Smoking cigarettes can damage nearly every organ in </a:t>
            </a:r>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your body.</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d) Smoking cigarettes is only harmful to people who have </a:t>
            </a:r>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smoked for a long time.	</a:t>
            </a:r>
            <a:endParaRPr/>
          </a:p>
        </p:txBody>
      </p:sp>
      <p:sp>
        <p:nvSpPr>
          <p:cNvPr id="159" name="Google Shape;159;p19"/>
          <p:cNvSpPr txBox="1"/>
          <p:nvPr/>
        </p:nvSpPr>
        <p:spPr>
          <a:xfrm>
            <a:off x="3429000" y="5943600"/>
            <a:ext cx="1219200" cy="369300"/>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60" name="Google Shape;160;p19"/>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
        <p:nvSpPr>
          <p:cNvPr id="161" name="Google Shape;161;p19"/>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62" name="Google Shape;162;p19"/>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0"/>
          <p:cNvSpPr txBox="1"/>
          <p:nvPr/>
        </p:nvSpPr>
        <p:spPr>
          <a:xfrm>
            <a:off x="1905000" y="2971800"/>
            <a:ext cx="5638800" cy="20415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a:solidFill>
                  <a:schemeClr val="dk1"/>
                </a:solidFill>
                <a:latin typeface="Arial"/>
                <a:ea typeface="Arial"/>
                <a:cs typeface="Arial"/>
                <a:sym typeface="Arial"/>
              </a:rPr>
              <a:t>What is “Smoking cigarettes can damage nearly every organ in your body”? </a:t>
            </a:r>
            <a:endParaRPr/>
          </a:p>
          <a:p>
            <a:pPr indent="0" lvl="0" marL="0" marR="0" rtl="0" algn="l">
              <a:lnSpc>
                <a:spcPct val="100000"/>
              </a:lnSpc>
              <a:spcBef>
                <a:spcPts val="0"/>
              </a:spcBef>
              <a:spcAft>
                <a:spcPts val="0"/>
              </a:spcAft>
              <a:buNone/>
            </a:pPr>
            <a:r>
              <a:t/>
            </a:r>
            <a:endParaRPr b="0" i="0" sz="3200" u="none">
              <a:solidFill>
                <a:schemeClr val="dk1"/>
              </a:solidFill>
              <a:latin typeface="Arial"/>
              <a:ea typeface="Arial"/>
              <a:cs typeface="Arial"/>
              <a:sym typeface="Arial"/>
            </a:endParaRPr>
          </a:p>
        </p:txBody>
      </p:sp>
      <p:sp>
        <p:nvSpPr>
          <p:cNvPr id="168" name="Google Shape;168;p20"/>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69" name="Google Shape;169;p20"/>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1"/>
          <p:cNvSpPr txBox="1"/>
          <p:nvPr/>
        </p:nvSpPr>
        <p:spPr>
          <a:xfrm>
            <a:off x="1828800" y="1981200"/>
            <a:ext cx="6705600" cy="2928937"/>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Using smokeless tobacco can cause ________. </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 cancer</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b) gum disease and mouth sores</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 both A and B</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d) none of the above	</a:t>
            </a:r>
            <a:endParaRPr/>
          </a:p>
        </p:txBody>
      </p:sp>
      <p:sp>
        <p:nvSpPr>
          <p:cNvPr id="175" name="Google Shape;175;p21"/>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76" name="Google Shape;176;p21"/>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77" name="Google Shape;177;p21"/>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2"/>
          <p:cNvSpPr txBox="1"/>
          <p:nvPr/>
        </p:nvSpPr>
        <p:spPr>
          <a:xfrm>
            <a:off x="1752600" y="2971800"/>
            <a:ext cx="56388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a:solidFill>
                  <a:schemeClr val="dk1"/>
                </a:solidFill>
                <a:latin typeface="Arial"/>
                <a:ea typeface="Arial"/>
                <a:cs typeface="Arial"/>
                <a:sym typeface="Arial"/>
              </a:rPr>
              <a:t>What is “both A and B”? </a:t>
            </a:r>
            <a:endParaRPr/>
          </a:p>
          <a:p>
            <a:pPr indent="0" lvl="0" marL="0" marR="0" rtl="0" algn="l">
              <a:lnSpc>
                <a:spcPct val="100000"/>
              </a:lnSpc>
              <a:spcBef>
                <a:spcPts val="0"/>
              </a:spcBef>
              <a:spcAft>
                <a:spcPts val="0"/>
              </a:spcAft>
              <a:buNone/>
            </a:pPr>
            <a:r>
              <a:t/>
            </a:r>
            <a:endParaRPr b="0" i="0" sz="3200" u="none">
              <a:solidFill>
                <a:schemeClr val="dk1"/>
              </a:solidFill>
              <a:latin typeface="Arial"/>
              <a:ea typeface="Arial"/>
              <a:cs typeface="Arial"/>
              <a:sym typeface="Arial"/>
            </a:endParaRPr>
          </a:p>
        </p:txBody>
      </p:sp>
      <p:sp>
        <p:nvSpPr>
          <p:cNvPr id="183" name="Google Shape;183;p22"/>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84" name="Google Shape;184;p22"/>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5"/>
          <p:cNvSpPr txBox="1"/>
          <p:nvPr/>
        </p:nvSpPr>
        <p:spPr>
          <a:xfrm>
            <a:off x="1148250" y="2890350"/>
            <a:ext cx="68475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i="0" lang="en-US" sz="3200" u="none" cap="none" strike="noStrike">
                <a:solidFill>
                  <a:schemeClr val="dk1"/>
                </a:solidFill>
                <a:latin typeface="Lato"/>
                <a:ea typeface="Lato"/>
                <a:cs typeface="Lato"/>
                <a:sym typeface="Lato"/>
              </a:rPr>
              <a:t>36% of middle schoolers are current cigarette smokers or vapers.</a:t>
            </a:r>
            <a:endParaRPr>
              <a:latin typeface="Lato"/>
              <a:ea typeface="Lato"/>
              <a:cs typeface="Lato"/>
              <a:sym typeface="Lato"/>
            </a:endParaRPr>
          </a:p>
        </p:txBody>
      </p:sp>
      <p:sp>
        <p:nvSpPr>
          <p:cNvPr id="52" name="Google Shape;52;p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53" name="Google Shape;53;p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54" name="Google Shape;54;p5"/>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i="0" lang="en-US" sz="3000" u="none">
                <a:solidFill>
                  <a:schemeClr val="lt1"/>
                </a:solidFill>
                <a:latin typeface="Lato"/>
                <a:ea typeface="Lato"/>
                <a:cs typeface="Lato"/>
                <a:sym typeface="Lato"/>
              </a:rPr>
              <a:t>100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3"/>
          <p:cNvSpPr txBox="1"/>
          <p:nvPr/>
        </p:nvSpPr>
        <p:spPr>
          <a:xfrm>
            <a:off x="1524000" y="1981200"/>
            <a:ext cx="6096000" cy="3417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Nicotine found in cigarettes, vapes,</a:t>
            </a:r>
            <a:r>
              <a:rPr lang="en-US" sz="2400">
                <a:solidFill>
                  <a:schemeClr val="dk1"/>
                </a:solidFill>
              </a:rPr>
              <a:t> </a:t>
            </a:r>
            <a:r>
              <a:rPr b="0" i="0" lang="en-US" sz="2400" u="none">
                <a:solidFill>
                  <a:schemeClr val="dk1"/>
                </a:solidFill>
                <a:latin typeface="Arial"/>
                <a:ea typeface="Arial"/>
                <a:cs typeface="Arial"/>
                <a:sym typeface="Arial"/>
              </a:rPr>
              <a:t>smokeless tobacco, and </a:t>
            </a:r>
            <a:r>
              <a:rPr lang="en-US" sz="2400">
                <a:solidFill>
                  <a:schemeClr val="dk1"/>
                </a:solidFill>
              </a:rPr>
              <a:t>pouches</a:t>
            </a:r>
            <a:r>
              <a:rPr b="0" i="0" lang="en-US" sz="2400" u="none">
                <a:solidFill>
                  <a:schemeClr val="dk1"/>
                </a:solidFill>
                <a:latin typeface="Arial"/>
                <a:ea typeface="Arial"/>
                <a:cs typeface="Arial"/>
                <a:sym typeface="Arial"/>
              </a:rPr>
              <a:t> changes a tobacco user’s _____.</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 heart and breathing rates</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b) heart rate and the brain’s reaction</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 heart rate, breathing rate, and the brain’s reaction</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d) none of the above	</a:t>
            </a:r>
            <a:endParaRPr/>
          </a:p>
        </p:txBody>
      </p:sp>
      <p:sp>
        <p:nvSpPr>
          <p:cNvPr id="190" name="Google Shape;190;p23"/>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91" name="Google Shape;191;p23"/>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92" name="Google Shape;192;p23"/>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4"/>
          <p:cNvSpPr txBox="1"/>
          <p:nvPr/>
        </p:nvSpPr>
        <p:spPr>
          <a:xfrm>
            <a:off x="1638300" y="2971800"/>
            <a:ext cx="5867400" cy="1569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a:solidFill>
                  <a:schemeClr val="dk1"/>
                </a:solidFill>
                <a:latin typeface="Arial"/>
                <a:ea typeface="Arial"/>
                <a:cs typeface="Arial"/>
                <a:sym typeface="Arial"/>
              </a:rPr>
              <a:t>What is “heart rate, breathing rate, and the brain’s reaction”? </a:t>
            </a:r>
            <a:endParaRPr/>
          </a:p>
          <a:p>
            <a:pPr indent="0" lvl="0" marL="0" marR="0" rtl="0" algn="l">
              <a:lnSpc>
                <a:spcPct val="100000"/>
              </a:lnSpc>
              <a:spcBef>
                <a:spcPts val="0"/>
              </a:spcBef>
              <a:spcAft>
                <a:spcPts val="0"/>
              </a:spcAft>
              <a:buNone/>
            </a:pPr>
            <a:r>
              <a:t/>
            </a:r>
            <a:endParaRPr b="0" i="0" sz="3200" u="none">
              <a:solidFill>
                <a:schemeClr val="dk1"/>
              </a:solidFill>
              <a:latin typeface="Arial"/>
              <a:ea typeface="Arial"/>
              <a:cs typeface="Arial"/>
              <a:sym typeface="Arial"/>
            </a:endParaRPr>
          </a:p>
        </p:txBody>
      </p:sp>
      <p:sp>
        <p:nvSpPr>
          <p:cNvPr id="198" name="Google Shape;198;p24"/>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99" name="Google Shape;199;p24"/>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5"/>
          <p:cNvSpPr txBox="1"/>
          <p:nvPr/>
        </p:nvSpPr>
        <p:spPr>
          <a:xfrm>
            <a:off x="1143000" y="2667000"/>
            <a:ext cx="6705600" cy="18002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Three health consequences of tobacco use are ___________, _____________, and __________.</a:t>
            </a:r>
            <a:endParaRPr/>
          </a:p>
          <a:p>
            <a:pPr indent="0" lvl="0" marL="0" marR="0" rtl="0" algn="l">
              <a:lnSpc>
                <a:spcPct val="100000"/>
              </a:lnSpc>
              <a:spcBef>
                <a:spcPts val="0"/>
              </a:spcBef>
              <a:spcAft>
                <a:spcPts val="0"/>
              </a:spcAft>
              <a:buNone/>
            </a:pPr>
            <a:r>
              <a:t/>
            </a:r>
            <a:endParaRPr b="0" i="0" sz="2800" u="none">
              <a:solidFill>
                <a:schemeClr val="dk1"/>
              </a:solidFill>
              <a:latin typeface="Arial"/>
              <a:ea typeface="Arial"/>
              <a:cs typeface="Arial"/>
              <a:sym typeface="Arial"/>
            </a:endParaRPr>
          </a:p>
        </p:txBody>
      </p:sp>
      <p:sp>
        <p:nvSpPr>
          <p:cNvPr id="205" name="Google Shape;205;p2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06" name="Google Shape;206;p2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07" name="Google Shape;207;p25"/>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6"/>
          <p:cNvSpPr txBox="1"/>
          <p:nvPr/>
        </p:nvSpPr>
        <p:spPr>
          <a:xfrm>
            <a:off x="491075" y="1549075"/>
            <a:ext cx="4800600" cy="4155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three of the following would be correct.) </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Strokes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Cataracts (which can cause blindness)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Emphysema</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Gum disease</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Pneumonia</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Bronchitis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Chronic coughing</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Wheezing</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Heart disease</a:t>
            </a:r>
            <a:endParaRPr/>
          </a:p>
          <a:p>
            <a:pPr indent="0" lvl="0" marL="0" marR="0" rtl="0" algn="l">
              <a:lnSpc>
                <a:spcPct val="100000"/>
              </a:lnSpc>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213" name="Google Shape;213;p26"/>
          <p:cNvSpPr txBox="1"/>
          <p:nvPr/>
        </p:nvSpPr>
        <p:spPr>
          <a:xfrm>
            <a:off x="5215475" y="2749225"/>
            <a:ext cx="4572000" cy="2862900"/>
          </a:xfrm>
          <a:prstGeom prst="rect">
            <a:avLst/>
          </a:prstGeom>
          <a:noFill/>
          <a:ln>
            <a:noFill/>
          </a:ln>
        </p:spPr>
        <p:txBody>
          <a:bodyPr anchorCtr="0" anchor="t" bIns="45700" lIns="91425" spcFirstLastPara="1" rIns="91425" wrap="square" tIns="45700">
            <a:spAutoFit/>
          </a:bodyPr>
          <a:lstStyle/>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Phlegm production</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Bleeding gums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Mouth sores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Shortness of breath</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Hardening of the arteries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Increased risk of infection</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Damaged immune system</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Cancer</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Being less physically fit</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Impaired lung growth</a:t>
            </a:r>
            <a:endParaRPr/>
          </a:p>
        </p:txBody>
      </p:sp>
      <p:sp>
        <p:nvSpPr>
          <p:cNvPr id="214" name="Google Shape;214;p26"/>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15" name="Google Shape;215;p26"/>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7"/>
          <p:cNvSpPr txBox="1"/>
          <p:nvPr/>
        </p:nvSpPr>
        <p:spPr>
          <a:xfrm>
            <a:off x="1143000" y="3352800"/>
            <a:ext cx="6858000" cy="13731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Two nicotine withdrawal symptoms are _____________ and ___________. </a:t>
            </a:r>
            <a:endParaRPr/>
          </a:p>
          <a:p>
            <a:pPr indent="0" lvl="0" marL="0" marR="0" rtl="0" algn="l">
              <a:lnSpc>
                <a:spcPct val="100000"/>
              </a:lnSpc>
              <a:spcBef>
                <a:spcPts val="0"/>
              </a:spcBef>
              <a:spcAft>
                <a:spcPts val="0"/>
              </a:spcAft>
              <a:buNone/>
            </a:pPr>
            <a:r>
              <a:t/>
            </a:r>
            <a:endParaRPr b="0" i="0" sz="2800" u="none">
              <a:solidFill>
                <a:schemeClr val="dk1"/>
              </a:solidFill>
              <a:latin typeface="Arial"/>
              <a:ea typeface="Arial"/>
              <a:cs typeface="Arial"/>
              <a:sym typeface="Arial"/>
            </a:endParaRPr>
          </a:p>
        </p:txBody>
      </p:sp>
      <p:sp>
        <p:nvSpPr>
          <p:cNvPr id="221" name="Google Shape;221;p27"/>
          <p:cNvSpPr txBox="1"/>
          <p:nvPr/>
        </p:nvSpPr>
        <p:spPr>
          <a:xfrm>
            <a:off x="533400" y="16764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66CC"/>
              </a:buClr>
              <a:buSzPts val="4000"/>
              <a:buFont typeface="Arial"/>
              <a:buNone/>
            </a:pPr>
            <a:r>
              <a:rPr b="1" i="0" lang="en-US" sz="4000" u="none">
                <a:solidFill>
                  <a:srgbClr val="0066CC"/>
                </a:solidFill>
                <a:latin typeface="Arial"/>
                <a:ea typeface="Arial"/>
                <a:cs typeface="Arial"/>
                <a:sym typeface="Arial"/>
              </a:rPr>
              <a:t>Double Your Points! Earn 400!</a:t>
            </a:r>
            <a:endParaRPr/>
          </a:p>
        </p:txBody>
      </p:sp>
      <p:sp>
        <p:nvSpPr>
          <p:cNvPr id="222" name="Google Shape;222;p27"/>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23" name="Google Shape;223;p27"/>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24" name="Google Shape;224;p27"/>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8"/>
          <p:cNvSpPr txBox="1"/>
          <p:nvPr/>
        </p:nvSpPr>
        <p:spPr>
          <a:xfrm>
            <a:off x="2133600" y="2037150"/>
            <a:ext cx="6172200" cy="3324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ctr">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two of the following would be correct.)</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Irritability</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Craving</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Cognitive and attentional deficits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Sleep disturbances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Increased appetite</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Depression</a:t>
            </a:r>
            <a:endParaRPr/>
          </a:p>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0" name="Google Shape;230;p28"/>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31" name="Google Shape;231;p28"/>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9"/>
          <p:cNvSpPr txBox="1"/>
          <p:nvPr/>
        </p:nvSpPr>
        <p:spPr>
          <a:xfrm>
            <a:off x="762000" y="2466975"/>
            <a:ext cx="8001000" cy="9461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When making a decision, three things to consider include ________, ________, and ________. </a:t>
            </a:r>
            <a:endParaRPr/>
          </a:p>
        </p:txBody>
      </p:sp>
      <p:sp>
        <p:nvSpPr>
          <p:cNvPr id="237" name="Google Shape;237;p29"/>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38" name="Google Shape;238;p29"/>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39" name="Google Shape;239;p29"/>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0"/>
          <p:cNvSpPr txBox="1"/>
          <p:nvPr/>
        </p:nvSpPr>
        <p:spPr>
          <a:xfrm>
            <a:off x="2057400" y="2057400"/>
            <a:ext cx="5638800" cy="30194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three of the following would be correct.)</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1" lang="en-US" sz="1800" u="none">
                <a:solidFill>
                  <a:schemeClr val="dk1"/>
                </a:solidFill>
                <a:latin typeface="Arial"/>
                <a:ea typeface="Arial"/>
                <a:cs typeface="Arial"/>
                <a:sym typeface="Arial"/>
              </a:rPr>
              <a:t>Situation</a:t>
            </a:r>
            <a:r>
              <a:rPr b="0" i="0" lang="en-US" sz="1800" u="none">
                <a:solidFill>
                  <a:schemeClr val="dk1"/>
                </a:solidFill>
                <a:latin typeface="Arial"/>
                <a:ea typeface="Arial"/>
                <a:cs typeface="Arial"/>
                <a:sym typeface="Arial"/>
              </a:rPr>
              <a:t>: Why do you need to make a decision?</a:t>
            </a:r>
            <a:endParaRPr/>
          </a:p>
          <a:p>
            <a:pPr indent="0" lvl="0" marL="0" marR="0" rtl="0" algn="l">
              <a:lnSpc>
                <a:spcPct val="100000"/>
              </a:lnSpc>
              <a:spcBef>
                <a:spcPts val="0"/>
              </a:spcBef>
              <a:spcAft>
                <a:spcPts val="0"/>
              </a:spcAft>
              <a:buClr>
                <a:schemeClr val="dk1"/>
              </a:buClr>
              <a:buSzPts val="1800"/>
              <a:buFont typeface="Arial"/>
              <a:buNone/>
            </a:pPr>
            <a:r>
              <a:rPr b="0" i="1" lang="en-US" sz="1800" u="none">
                <a:solidFill>
                  <a:schemeClr val="dk1"/>
                </a:solidFill>
                <a:latin typeface="Arial"/>
                <a:ea typeface="Arial"/>
                <a:cs typeface="Arial"/>
                <a:sym typeface="Arial"/>
              </a:rPr>
              <a:t>Goals</a:t>
            </a:r>
            <a:r>
              <a:rPr b="0" i="0" lang="en-US" sz="1800" u="none">
                <a:solidFill>
                  <a:schemeClr val="dk1"/>
                </a:solidFill>
                <a:latin typeface="Arial"/>
                <a:ea typeface="Arial"/>
                <a:cs typeface="Arial"/>
                <a:sym typeface="Arial"/>
              </a:rPr>
              <a:t>: What do you want to happen?</a:t>
            </a:r>
            <a:endParaRPr/>
          </a:p>
          <a:p>
            <a:pPr indent="0" lvl="0" marL="0" marR="0" rtl="0" algn="l">
              <a:lnSpc>
                <a:spcPct val="100000"/>
              </a:lnSpc>
              <a:spcBef>
                <a:spcPts val="0"/>
              </a:spcBef>
              <a:spcAft>
                <a:spcPts val="0"/>
              </a:spcAft>
              <a:buClr>
                <a:schemeClr val="dk1"/>
              </a:buClr>
              <a:buSzPts val="1800"/>
              <a:buFont typeface="Arial"/>
              <a:buNone/>
            </a:pPr>
            <a:r>
              <a:rPr b="0" i="1" lang="en-US" sz="1800" u="none">
                <a:solidFill>
                  <a:schemeClr val="dk1"/>
                </a:solidFill>
                <a:latin typeface="Arial"/>
                <a:ea typeface="Arial"/>
                <a:cs typeface="Arial"/>
                <a:sym typeface="Arial"/>
              </a:rPr>
              <a:t>Choices</a:t>
            </a:r>
            <a:r>
              <a:rPr b="0" i="0" lang="en-US" sz="1800" u="none">
                <a:solidFill>
                  <a:schemeClr val="dk1"/>
                </a:solidFill>
                <a:latin typeface="Arial"/>
                <a:ea typeface="Arial"/>
                <a:cs typeface="Arial"/>
                <a:sym typeface="Arial"/>
              </a:rPr>
              <a:t>: What are your options or the alternatives?</a:t>
            </a:r>
            <a:endParaRPr/>
          </a:p>
          <a:p>
            <a:pPr indent="0" lvl="0" marL="0" marR="0" rtl="0" algn="l">
              <a:lnSpc>
                <a:spcPct val="100000"/>
              </a:lnSpc>
              <a:spcBef>
                <a:spcPts val="0"/>
              </a:spcBef>
              <a:spcAft>
                <a:spcPts val="0"/>
              </a:spcAft>
              <a:buClr>
                <a:schemeClr val="dk1"/>
              </a:buClr>
              <a:buSzPts val="1800"/>
              <a:buFont typeface="Arial"/>
              <a:buNone/>
            </a:pPr>
            <a:r>
              <a:rPr b="0" i="1" lang="en-US" sz="1800" u="none">
                <a:solidFill>
                  <a:schemeClr val="dk1"/>
                </a:solidFill>
                <a:latin typeface="Arial"/>
                <a:ea typeface="Arial"/>
                <a:cs typeface="Arial"/>
                <a:sym typeface="Arial"/>
              </a:rPr>
              <a:t>Consequences</a:t>
            </a:r>
            <a:r>
              <a:rPr b="0" i="0" lang="en-US" sz="1800" u="none">
                <a:solidFill>
                  <a:schemeClr val="dk1"/>
                </a:solidFill>
                <a:latin typeface="Arial"/>
                <a:ea typeface="Arial"/>
                <a:cs typeface="Arial"/>
                <a:sym typeface="Arial"/>
              </a:rPr>
              <a:t>: What could happen?</a:t>
            </a:r>
            <a:endParaRPr/>
          </a:p>
          <a:p>
            <a:pPr indent="0" lvl="0" marL="0" marR="0" rtl="0" algn="l">
              <a:lnSpc>
                <a:spcPct val="100000"/>
              </a:lnSpc>
              <a:spcBef>
                <a:spcPts val="0"/>
              </a:spcBef>
              <a:spcAft>
                <a:spcPts val="0"/>
              </a:spcAft>
              <a:buClr>
                <a:schemeClr val="dk1"/>
              </a:buClr>
              <a:buSzPts val="1800"/>
              <a:buFont typeface="Arial"/>
              <a:buNone/>
            </a:pPr>
            <a:r>
              <a:rPr b="0" i="1" lang="en-US" sz="1800" u="none">
                <a:solidFill>
                  <a:schemeClr val="dk1"/>
                </a:solidFill>
                <a:latin typeface="Arial"/>
                <a:ea typeface="Arial"/>
                <a:cs typeface="Arial"/>
                <a:sym typeface="Arial"/>
              </a:rPr>
              <a:t>Decision</a:t>
            </a:r>
            <a:r>
              <a:rPr b="0" i="0" lang="en-US" sz="1800" u="none">
                <a:solidFill>
                  <a:schemeClr val="dk1"/>
                </a:solidFill>
                <a:latin typeface="Arial"/>
                <a:ea typeface="Arial"/>
                <a:cs typeface="Arial"/>
                <a:sym typeface="Arial"/>
              </a:rPr>
              <a:t>: What will you do?</a:t>
            </a:r>
            <a:endParaRPr/>
          </a:p>
          <a:p>
            <a:pPr indent="0" lvl="0" marL="0" marR="0" rtl="0" algn="l">
              <a:lnSpc>
                <a:spcPct val="100000"/>
              </a:lnSpc>
              <a:spcBef>
                <a:spcPts val="0"/>
              </a:spcBef>
              <a:spcAft>
                <a:spcPts val="0"/>
              </a:spcAft>
              <a:buClr>
                <a:schemeClr val="dk1"/>
              </a:buClr>
              <a:buSzPts val="1800"/>
              <a:buFont typeface="Arial"/>
              <a:buNone/>
            </a:pPr>
            <a:r>
              <a:rPr b="0" i="1" lang="en-US" sz="1800" u="none">
                <a:solidFill>
                  <a:schemeClr val="dk1"/>
                </a:solidFill>
                <a:latin typeface="Arial"/>
                <a:ea typeface="Arial"/>
                <a:cs typeface="Arial"/>
                <a:sym typeface="Arial"/>
              </a:rPr>
              <a:t>Think About It</a:t>
            </a:r>
            <a:r>
              <a:rPr b="0" i="0" lang="en-US" sz="1800" u="none">
                <a:solidFill>
                  <a:schemeClr val="dk1"/>
                </a:solidFill>
                <a:latin typeface="Arial"/>
                <a:ea typeface="Arial"/>
                <a:cs typeface="Arial"/>
                <a:sym typeface="Arial"/>
              </a:rPr>
              <a:t>: Did you make the right decision?</a:t>
            </a:r>
            <a:endParaRPr/>
          </a:p>
        </p:txBody>
      </p:sp>
      <p:sp>
        <p:nvSpPr>
          <p:cNvPr id="245" name="Google Shape;245;p30"/>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46" name="Google Shape;246;p30"/>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1"/>
          <p:cNvSpPr txBox="1"/>
          <p:nvPr/>
        </p:nvSpPr>
        <p:spPr>
          <a:xfrm>
            <a:off x="1752600" y="2895600"/>
            <a:ext cx="5715000" cy="9461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Two ways of handling conflict: ________ and ________.</a:t>
            </a:r>
            <a:endParaRPr/>
          </a:p>
        </p:txBody>
      </p:sp>
      <p:sp>
        <p:nvSpPr>
          <p:cNvPr id="252" name="Google Shape;252;p31"/>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53" name="Google Shape;253;p31"/>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54" name="Google Shape;254;p31"/>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2"/>
          <p:cNvSpPr txBox="1"/>
          <p:nvPr/>
        </p:nvSpPr>
        <p:spPr>
          <a:xfrm>
            <a:off x="1676400" y="1676400"/>
            <a:ext cx="6172200" cy="3878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two of the following would be correct.)</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Respond; don’t react.</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Don’t resort to violence or insults.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Focus on the problem.</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Talk. And listen.</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Be reasonable.</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Be willing to cut a deal.</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Don’t take sides.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Know when to walk away.</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Let it go.</a:t>
            </a:r>
            <a:endParaRPr/>
          </a:p>
        </p:txBody>
      </p:sp>
      <p:sp>
        <p:nvSpPr>
          <p:cNvPr id="260" name="Google Shape;260;p32"/>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61" name="Google Shape;261;p32"/>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6"/>
          <p:cNvSpPr txBox="1"/>
          <p:nvPr/>
        </p:nvSpPr>
        <p:spPr>
          <a:xfrm>
            <a:off x="838200" y="2209800"/>
            <a:ext cx="7315200" cy="3047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i="0" lang="en-US" sz="3200" u="none" cap="none" strike="noStrike">
                <a:solidFill>
                  <a:schemeClr val="dk1"/>
                </a:solidFill>
                <a:latin typeface="Lato"/>
                <a:ea typeface="Lato"/>
                <a:cs typeface="Lato"/>
                <a:sym typeface="Lato"/>
              </a:rPr>
              <a:t>What is “False”?</a:t>
            </a:r>
            <a:endParaRPr>
              <a:latin typeface="Lato"/>
              <a:ea typeface="Lato"/>
              <a:cs typeface="Lato"/>
              <a:sym typeface="Lato"/>
            </a:endParaRPr>
          </a:p>
          <a:p>
            <a:pPr indent="0" lvl="0" marL="0" marR="0" rtl="0" algn="ctr">
              <a:lnSpc>
                <a:spcPct val="100000"/>
              </a:lnSpc>
              <a:spcBef>
                <a:spcPts val="0"/>
              </a:spcBef>
              <a:spcAft>
                <a:spcPts val="0"/>
              </a:spcAft>
              <a:buClr>
                <a:schemeClr val="dk1"/>
              </a:buClr>
              <a:buSzPts val="3200"/>
              <a:buFont typeface="Times New Roman"/>
              <a:buNone/>
            </a:pPr>
            <a:r>
              <a:t/>
            </a:r>
            <a:endParaRPr i="0" sz="3200" u="none" cap="none" strike="noStrike">
              <a:solidFill>
                <a:schemeClr val="dk1"/>
              </a:solidFill>
              <a:latin typeface="Lato"/>
              <a:ea typeface="Lato"/>
              <a:cs typeface="Lato"/>
              <a:sym typeface="Lato"/>
            </a:endParaRPr>
          </a:p>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latin typeface="Lato"/>
                <a:ea typeface="Lato"/>
                <a:cs typeface="Lato"/>
                <a:sym typeface="Lato"/>
              </a:rPr>
              <a:t>The correct answer is “fewer than 5% of middle schoolers are current cigarette smokers or vapers.”</a:t>
            </a:r>
            <a:endParaRPr sz="3200">
              <a:solidFill>
                <a:schemeClr val="dk1"/>
              </a:solidFill>
              <a:latin typeface="Lato"/>
              <a:ea typeface="Lato"/>
              <a:cs typeface="Lato"/>
              <a:sym typeface="Lato"/>
            </a:endParaRPr>
          </a:p>
          <a:p>
            <a:pPr indent="0" lvl="0" marL="0" marR="0" rtl="0" algn="ctr">
              <a:lnSpc>
                <a:spcPct val="100000"/>
              </a:lnSpc>
              <a:spcBef>
                <a:spcPts val="0"/>
              </a:spcBef>
              <a:spcAft>
                <a:spcPts val="0"/>
              </a:spcAft>
              <a:buClr>
                <a:schemeClr val="dk1"/>
              </a:buClr>
              <a:buSzPts val="3200"/>
              <a:buFont typeface="Arial"/>
              <a:buNone/>
            </a:pPr>
            <a:r>
              <a:t/>
            </a:r>
            <a:endParaRPr sz="3200">
              <a:solidFill>
                <a:schemeClr val="dk1"/>
              </a:solidFill>
              <a:latin typeface="Lato"/>
              <a:ea typeface="Lato"/>
              <a:cs typeface="Lato"/>
              <a:sym typeface="Lato"/>
            </a:endParaRPr>
          </a:p>
        </p:txBody>
      </p:sp>
      <p:sp>
        <p:nvSpPr>
          <p:cNvPr id="60" name="Google Shape;60;p6"/>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61" name="Google Shape;61;p6"/>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i="0" lang="en-US" sz="3000" u="none">
                <a:solidFill>
                  <a:schemeClr val="lt1"/>
                </a:solidFill>
                <a:latin typeface="Lato"/>
                <a:ea typeface="Lato"/>
                <a:cs typeface="Lato"/>
                <a:sym typeface="Lato"/>
              </a:rPr>
              <a:t>100 </a:t>
            </a:r>
            <a:r>
              <a:rPr lang="en-US" sz="3000">
                <a:solidFill>
                  <a:schemeClr val="lt1"/>
                </a:solidFill>
                <a:latin typeface="Lato"/>
                <a:ea typeface="Lato"/>
                <a:cs typeface="Lato"/>
                <a:sym typeface="Lato"/>
              </a:rPr>
              <a:t>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3"/>
          <p:cNvSpPr txBox="1"/>
          <p:nvPr/>
        </p:nvSpPr>
        <p:spPr>
          <a:xfrm>
            <a:off x="990600" y="1701800"/>
            <a:ext cx="7543800" cy="3632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400" u="none">
                <a:solidFill>
                  <a:schemeClr val="dk1"/>
                </a:solidFill>
                <a:latin typeface="Arial"/>
                <a:ea typeface="Arial"/>
                <a:cs typeface="Arial"/>
                <a:sym typeface="Arial"/>
              </a:rPr>
              <a:t>Read the following scenario. Then fill in the blanks in the follow-up statement.</a:t>
            </a:r>
            <a:br>
              <a:rPr b="0" i="0" lang="en-US" sz="2800" u="none">
                <a:solidFill>
                  <a:schemeClr val="dk1"/>
                </a:solidFill>
                <a:latin typeface="Arial"/>
                <a:ea typeface="Arial"/>
                <a:cs typeface="Arial"/>
                <a:sym typeface="Arial"/>
              </a:rPr>
            </a:br>
            <a:endParaRPr/>
          </a:p>
          <a:p>
            <a:pPr indent="0" lvl="0" marL="0" marR="0" rtl="0" algn="l">
              <a:lnSpc>
                <a:spcPct val="100000"/>
              </a:lnSpc>
              <a:spcBef>
                <a:spcPts val="0"/>
              </a:spcBef>
              <a:spcAft>
                <a:spcPts val="0"/>
              </a:spcAft>
              <a:buClr>
                <a:schemeClr val="dk1"/>
              </a:buClr>
              <a:buSzPts val="1800"/>
              <a:buFont typeface="Arial"/>
              <a:buNone/>
            </a:pPr>
            <a:r>
              <a:rPr b="0" i="1" lang="en-US" sz="1800" u="none">
                <a:solidFill>
                  <a:schemeClr val="dk1"/>
                </a:solidFill>
                <a:latin typeface="Arial"/>
                <a:ea typeface="Arial"/>
                <a:cs typeface="Arial"/>
                <a:sym typeface="Arial"/>
              </a:rPr>
              <a:t>Carlos’s friend Mike started </a:t>
            </a:r>
            <a:r>
              <a:rPr i="1" lang="en-US" sz="1800">
                <a:solidFill>
                  <a:schemeClr val="dk1"/>
                </a:solidFill>
              </a:rPr>
              <a:t>vaping</a:t>
            </a:r>
            <a:r>
              <a:rPr b="0" i="1" lang="en-US" sz="1800" u="none">
                <a:solidFill>
                  <a:schemeClr val="dk1"/>
                </a:solidFill>
                <a:latin typeface="Arial"/>
                <a:ea typeface="Arial"/>
                <a:cs typeface="Arial"/>
                <a:sym typeface="Arial"/>
              </a:rPr>
              <a:t> because his older brother does. They’re all hanging out one day, and Mike offers Carlos a </a:t>
            </a:r>
            <a:r>
              <a:rPr i="1" lang="en-US" sz="1800">
                <a:solidFill>
                  <a:schemeClr val="dk1"/>
                </a:solidFill>
              </a:rPr>
              <a:t>vape</a:t>
            </a:r>
            <a:r>
              <a:rPr b="0" i="1" lang="en-US" sz="1800" u="none">
                <a:solidFill>
                  <a:schemeClr val="dk1"/>
                </a:solidFill>
                <a:latin typeface="Arial"/>
                <a:ea typeface="Arial"/>
                <a:cs typeface="Arial"/>
                <a:sym typeface="Arial"/>
              </a:rPr>
              <a:t>. Carlos does not want to </a:t>
            </a:r>
            <a:r>
              <a:rPr i="1" lang="en-US" sz="1800">
                <a:solidFill>
                  <a:schemeClr val="dk1"/>
                </a:solidFill>
              </a:rPr>
              <a:t>vape.</a:t>
            </a:r>
            <a:r>
              <a:rPr b="0" i="1" lang="en-US" sz="1800" u="none">
                <a:solidFill>
                  <a:schemeClr val="dk1"/>
                </a:solidFill>
                <a:latin typeface="Arial"/>
                <a:ea typeface="Arial"/>
                <a:cs typeface="Arial"/>
                <a:sym typeface="Arial"/>
              </a:rPr>
              <a:t> He’s not sure what to do because everyone is watching him to see how he reacts.</a:t>
            </a:r>
            <a:endParaRPr/>
          </a:p>
          <a:p>
            <a:pPr indent="0" lvl="0" marL="0" marR="0" rtl="0" algn="l">
              <a:lnSpc>
                <a:spcPct val="100000"/>
              </a:lnSpc>
              <a:spcBef>
                <a:spcPts val="0"/>
              </a:spcBef>
              <a:spcAft>
                <a:spcPts val="0"/>
              </a:spcAft>
              <a:buClr>
                <a:schemeClr val="dk1"/>
              </a:buClr>
              <a:buSzPts val="1800"/>
              <a:buFont typeface="Times New Roman"/>
              <a:buNone/>
            </a:pPr>
            <a:r>
              <a:t/>
            </a:r>
            <a:endParaRPr b="0" i="1"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600"/>
              <a:buFont typeface="Arial"/>
              <a:buNone/>
            </a:pPr>
            <a:r>
              <a:rPr b="0" i="0" lang="en-US" sz="2600" u="none">
                <a:solidFill>
                  <a:schemeClr val="dk1"/>
                </a:solidFill>
                <a:latin typeface="Arial"/>
                <a:ea typeface="Arial"/>
                <a:cs typeface="Arial"/>
                <a:sym typeface="Arial"/>
              </a:rPr>
              <a:t>Three ways Carlos could say “no” and be tobacco free are ________, ________, and ________.</a:t>
            </a:r>
            <a:endParaRPr/>
          </a:p>
          <a:p>
            <a:pPr indent="0" lvl="0" marL="0" marR="0" rtl="0" algn="l">
              <a:lnSpc>
                <a:spcPct val="100000"/>
              </a:lnSpc>
              <a:spcBef>
                <a:spcPts val="0"/>
              </a:spcBef>
              <a:spcAft>
                <a:spcPts val="0"/>
              </a:spcAft>
              <a:buNone/>
            </a:pPr>
            <a:r>
              <a:t/>
            </a:r>
            <a:endParaRPr b="0" i="0" sz="2600" u="none">
              <a:solidFill>
                <a:schemeClr val="dk1"/>
              </a:solidFill>
              <a:latin typeface="Arial"/>
              <a:ea typeface="Arial"/>
              <a:cs typeface="Arial"/>
              <a:sym typeface="Arial"/>
            </a:endParaRPr>
          </a:p>
        </p:txBody>
      </p:sp>
      <p:sp>
        <p:nvSpPr>
          <p:cNvPr id="267" name="Google Shape;267;p33"/>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68" name="Google Shape;268;p33"/>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69" name="Google Shape;269;p33"/>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4"/>
          <p:cNvSpPr txBox="1"/>
          <p:nvPr/>
        </p:nvSpPr>
        <p:spPr>
          <a:xfrm>
            <a:off x="1600200" y="1905000"/>
            <a:ext cx="6488400" cy="37680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15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three of the following would be correct.)</a:t>
            </a:r>
            <a:endParaRPr/>
          </a:p>
          <a:p>
            <a:pPr indent="0" lvl="0" marL="0" marR="0" rtl="0" algn="l">
              <a:lnSpc>
                <a:spcPct val="115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42900" lvl="0" marL="457200" marR="0" rtl="0" algn="l">
              <a:lnSpc>
                <a:spcPct val="115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Say “no” and suggest something else.</a:t>
            </a:r>
            <a:endParaRPr/>
          </a:p>
          <a:p>
            <a:pPr indent="-342900" lvl="0" marL="457200" marR="0" rtl="0" algn="l">
              <a:lnSpc>
                <a:spcPct val="115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Say “no” and talk about the consequences.</a:t>
            </a:r>
            <a:endParaRPr/>
          </a:p>
          <a:p>
            <a:pPr indent="-342900" lvl="0" marL="457200" marR="0" rtl="0" algn="l">
              <a:lnSpc>
                <a:spcPct val="115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Say “no” and give a reason or explain why you said “no.”</a:t>
            </a:r>
            <a:endParaRPr/>
          </a:p>
          <a:p>
            <a:pPr indent="-342900" lvl="0" marL="457200" marR="0" rtl="0" algn="l">
              <a:lnSpc>
                <a:spcPct val="115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Say “no” and reverse the pressure.</a:t>
            </a:r>
            <a:endParaRPr/>
          </a:p>
          <a:p>
            <a:pPr indent="-342900" lvl="0" marL="457200" marR="0" rtl="0" algn="l">
              <a:lnSpc>
                <a:spcPct val="115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Say “no” and change the subject.</a:t>
            </a:r>
            <a:endParaRPr/>
          </a:p>
          <a:p>
            <a:pPr indent="-342900" lvl="0" marL="457200" marR="0" rtl="0" algn="l">
              <a:lnSpc>
                <a:spcPct val="115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Say “no” and add some humor.</a:t>
            </a:r>
            <a:endParaRPr/>
          </a:p>
          <a:p>
            <a:pPr indent="-342900" lvl="0" marL="457200" marR="0" rtl="0" algn="l">
              <a:lnSpc>
                <a:spcPct val="115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Say “no” and walk away.</a:t>
            </a:r>
            <a:endParaRPr/>
          </a:p>
        </p:txBody>
      </p:sp>
      <p:sp>
        <p:nvSpPr>
          <p:cNvPr id="275" name="Google Shape;275;p34"/>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76" name="Google Shape;276;p34"/>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35"/>
          <p:cNvSpPr txBox="1"/>
          <p:nvPr/>
        </p:nvSpPr>
        <p:spPr>
          <a:xfrm>
            <a:off x="609600" y="2590800"/>
            <a:ext cx="7924800" cy="2124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A scenario that is an example of </a:t>
            </a:r>
            <a:r>
              <a:rPr b="1" i="0" lang="en-US" sz="2200" u="none">
                <a:solidFill>
                  <a:schemeClr val="dk1"/>
                </a:solidFill>
                <a:latin typeface="Arial"/>
                <a:ea typeface="Arial"/>
                <a:cs typeface="Arial"/>
                <a:sym typeface="Arial"/>
              </a:rPr>
              <a:t>peer pressure</a:t>
            </a:r>
            <a:r>
              <a:rPr b="0" i="0" lang="en-US" sz="2200" u="none">
                <a:solidFill>
                  <a:schemeClr val="dk1"/>
                </a:solidFill>
                <a:latin typeface="Arial"/>
                <a:ea typeface="Arial"/>
                <a:cs typeface="Arial"/>
                <a:sym typeface="Arial"/>
              </a:rPr>
              <a:t> is ________.</a:t>
            </a:r>
            <a:endParaRPr/>
          </a:p>
          <a:p>
            <a:pPr indent="0" lvl="0" marL="0" marR="0" rtl="0" algn="l">
              <a:lnSpc>
                <a:spcPct val="100000"/>
              </a:lnSpc>
              <a:spcBef>
                <a:spcPts val="0"/>
              </a:spcBef>
              <a:spcAft>
                <a:spcPts val="0"/>
              </a:spcAft>
              <a:buClr>
                <a:schemeClr val="dk1"/>
              </a:buClr>
              <a:buSzPts val="2200"/>
              <a:buFont typeface="Times New Roman"/>
              <a:buNone/>
            </a:pPr>
            <a:r>
              <a:t/>
            </a:r>
            <a:endParaRPr b="0" i="0" sz="22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A scenario that is an example of </a:t>
            </a:r>
            <a:r>
              <a:rPr b="1" i="0" lang="en-US" sz="2200" u="none">
                <a:solidFill>
                  <a:schemeClr val="dk1"/>
                </a:solidFill>
                <a:latin typeface="Arial"/>
                <a:ea typeface="Arial"/>
                <a:cs typeface="Arial"/>
                <a:sym typeface="Arial"/>
              </a:rPr>
              <a:t>peer influence</a:t>
            </a:r>
            <a:r>
              <a:rPr b="0" i="0" lang="en-US" sz="2200" u="none">
                <a:solidFill>
                  <a:schemeClr val="dk1"/>
                </a:solidFill>
                <a:latin typeface="Arial"/>
                <a:ea typeface="Arial"/>
                <a:cs typeface="Arial"/>
                <a:sym typeface="Arial"/>
              </a:rPr>
              <a:t> is ________.</a:t>
            </a:r>
            <a:endParaRPr/>
          </a:p>
          <a:p>
            <a:pPr indent="0" lvl="0" marL="0" marR="0" rtl="0" algn="l">
              <a:lnSpc>
                <a:spcPct val="100000"/>
              </a:lnSpc>
              <a:spcBef>
                <a:spcPts val="0"/>
              </a:spcBef>
              <a:spcAft>
                <a:spcPts val="0"/>
              </a:spcAft>
              <a:buClr>
                <a:schemeClr val="dk1"/>
              </a:buClr>
              <a:buSzPts val="2200"/>
              <a:buFont typeface="Times New Roman"/>
              <a:buNone/>
            </a:pPr>
            <a:r>
              <a:t/>
            </a:r>
            <a:endParaRPr b="0" i="0" sz="22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200"/>
              <a:buFont typeface="Arial"/>
              <a:buNone/>
            </a:pPr>
            <a:r>
              <a:rPr lang="en-US" sz="2200">
                <a:solidFill>
                  <a:schemeClr val="dk1"/>
                </a:solidFill>
              </a:rPr>
              <a:t>(Students will be asked to create their own scenarios to fill in the blanks.)</a:t>
            </a:r>
            <a:endParaRPr sz="2200"/>
          </a:p>
        </p:txBody>
      </p:sp>
      <p:sp>
        <p:nvSpPr>
          <p:cNvPr id="282" name="Google Shape;282;p3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83" name="Google Shape;283;p3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84" name="Google Shape;284;p35"/>
          <p:cNvSpPr txBox="1"/>
          <p:nvPr>
            <p:ph type="title"/>
          </p:nvPr>
        </p:nvSpPr>
        <p:spPr>
          <a:xfrm>
            <a:off x="2766775" y="206525"/>
            <a:ext cx="5919900" cy="609600"/>
          </a:xfrm>
          <a:prstGeom prst="rect">
            <a:avLst/>
          </a:prstGeom>
          <a:noFill/>
          <a:ln>
            <a:noFill/>
          </a:ln>
        </p:spPr>
        <p:txBody>
          <a:bodyPr anchorCtr="0" anchor="ctr" bIns="45700" lIns="91425" spcFirstLastPara="1" rIns="91425" wrap="square" tIns="45700">
            <a:noAutofit/>
          </a:bodyPr>
          <a:lstStyle/>
          <a:p>
            <a:pPr indent="0" lvl="0" marL="0" rtl="0" algn="ctr">
              <a:lnSpc>
                <a:spcPct val="75000"/>
              </a:lnSpc>
              <a:spcBef>
                <a:spcPts val="0"/>
              </a:spcBef>
              <a:spcAft>
                <a:spcPts val="0"/>
              </a:spcAft>
              <a:buClr>
                <a:srgbClr val="990099"/>
              </a:buClr>
              <a:buSzPts val="3600"/>
              <a:buFont typeface="Arial"/>
              <a:buNone/>
            </a:pPr>
            <a:r>
              <a:rPr b="1" lang="en-US" sz="3200">
                <a:solidFill>
                  <a:schemeClr val="lt1"/>
                </a:solidFill>
                <a:latin typeface="Lato"/>
                <a:ea typeface="Lato"/>
                <a:cs typeface="Lato"/>
                <a:sym typeface="Lato"/>
              </a:rPr>
              <a:t>Final Question</a:t>
            </a:r>
            <a:br>
              <a:rPr b="1" lang="en-US" sz="3200">
                <a:solidFill>
                  <a:schemeClr val="lt1"/>
                </a:solidFill>
                <a:latin typeface="Lato"/>
                <a:ea typeface="Lato"/>
                <a:cs typeface="Lato"/>
                <a:sym typeface="Lato"/>
              </a:rPr>
            </a:br>
            <a:r>
              <a:rPr lang="en-US" sz="3200">
                <a:solidFill>
                  <a:schemeClr val="lt1"/>
                </a:solidFill>
                <a:latin typeface="Lato"/>
                <a:ea typeface="Lato"/>
                <a:cs typeface="Lato"/>
                <a:sym typeface="Lato"/>
              </a:rPr>
              <a:t>Interpersonal Skills</a:t>
            </a:r>
            <a:endParaRPr sz="4000">
              <a:solidFill>
                <a:schemeClr val="lt1"/>
              </a:solidFill>
              <a:latin typeface="Lato"/>
              <a:ea typeface="Lato"/>
              <a:cs typeface="Lato"/>
              <a:sym typeface="Lato"/>
            </a:endParaRPr>
          </a:p>
        </p:txBody>
      </p:sp>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36"/>
          <p:cNvSpPr txBox="1"/>
          <p:nvPr/>
        </p:nvSpPr>
        <p:spPr>
          <a:xfrm>
            <a:off x="1447800" y="1524000"/>
            <a:ext cx="6553200" cy="3755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br>
              <a:rPr b="0" i="0" lang="en-US" sz="2400" u="none">
                <a:solidFill>
                  <a:schemeClr val="dk1"/>
                </a:solidFill>
                <a:latin typeface="Arial"/>
                <a:ea typeface="Arial"/>
                <a:cs typeface="Arial"/>
                <a:sym typeface="Arial"/>
              </a:rPr>
            </a:br>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Answers will vary, but examples should ref</a:t>
            </a:r>
            <a:r>
              <a:rPr lang="en-US" sz="1800">
                <a:solidFill>
                  <a:schemeClr val="dk1"/>
                </a:solidFill>
              </a:rPr>
              <a:t>lec</a:t>
            </a:r>
            <a:r>
              <a:rPr b="0" i="0" lang="en-US" sz="1800" u="none">
                <a:solidFill>
                  <a:schemeClr val="dk1"/>
                </a:solidFill>
                <a:latin typeface="Arial"/>
                <a:ea typeface="Arial"/>
                <a:cs typeface="Arial"/>
                <a:sym typeface="Arial"/>
              </a:rPr>
              <a:t>t the differences between peer pressure and peer influence:</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600"/>
              <a:buFont typeface="Arial"/>
              <a:buNone/>
            </a:pPr>
            <a:r>
              <a:rPr b="0" i="1" lang="en-US" sz="1600" u="none">
                <a:solidFill>
                  <a:schemeClr val="dk1"/>
                </a:solidFill>
                <a:latin typeface="Arial"/>
                <a:ea typeface="Arial"/>
                <a:cs typeface="Arial"/>
                <a:sym typeface="Arial"/>
              </a:rPr>
              <a:t>Peer pressure</a:t>
            </a:r>
            <a:r>
              <a:rPr b="0" i="0" lang="en-US" sz="1600" u="none">
                <a:solidFill>
                  <a:schemeClr val="dk1"/>
                </a:solidFill>
                <a:latin typeface="Arial"/>
                <a:ea typeface="Arial"/>
                <a:cs typeface="Arial"/>
                <a:sym typeface="Arial"/>
              </a:rPr>
              <a:t> is obvious, or overt pressure from friends, and tends to involve teasing, taunting, challenging, encouraging others, or giving someone attitude. Peers pressure friends with words and actions they don’t want to do—it can be positive or negative.</a:t>
            </a:r>
            <a:endParaRPr/>
          </a:p>
          <a:p>
            <a:pPr indent="0" lvl="0" marL="0" marR="0" rtl="0" algn="l">
              <a:lnSpc>
                <a:spcPct val="100000"/>
              </a:lnSpc>
              <a:spcBef>
                <a:spcPts val="0"/>
              </a:spcBef>
              <a:spcAft>
                <a:spcPts val="0"/>
              </a:spcAft>
              <a:buClr>
                <a:schemeClr val="dk1"/>
              </a:buClr>
              <a:buSzPts val="1600"/>
              <a:buFont typeface="Times New Roman"/>
              <a:buNone/>
            </a:pPr>
            <a:r>
              <a:t/>
            </a:r>
            <a:endParaRPr b="0" i="0" sz="16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600"/>
              <a:buFont typeface="Arial"/>
              <a:buNone/>
            </a:pPr>
            <a:r>
              <a:rPr b="0" i="1" lang="en-US" sz="1600" u="none">
                <a:solidFill>
                  <a:schemeClr val="dk1"/>
                </a:solidFill>
                <a:latin typeface="Arial"/>
                <a:ea typeface="Arial"/>
                <a:cs typeface="Arial"/>
                <a:sym typeface="Arial"/>
              </a:rPr>
              <a:t>Peer influence </a:t>
            </a:r>
            <a:r>
              <a:rPr b="0" i="0" lang="en-US" sz="1600" u="none">
                <a:solidFill>
                  <a:schemeClr val="dk1"/>
                </a:solidFill>
                <a:latin typeface="Arial"/>
                <a:ea typeface="Arial"/>
                <a:cs typeface="Arial"/>
                <a:sym typeface="Arial"/>
              </a:rPr>
              <a:t>is less obvious. It’s an internal pressure people put on themselves to do something they don’t want to do because they think it will help them be accepted, maintain friendships, or fit in. Peers don’t actually say or do anything to encourage the friend.</a:t>
            </a:r>
            <a:r>
              <a:rPr b="0" i="0" lang="en-US" sz="1800" u="none">
                <a:solidFill>
                  <a:schemeClr val="dk1"/>
                </a:solidFill>
                <a:latin typeface="Arial"/>
                <a:ea typeface="Arial"/>
                <a:cs typeface="Arial"/>
                <a:sym typeface="Arial"/>
              </a:rPr>
              <a:t> </a:t>
            </a:r>
            <a:endParaRPr/>
          </a:p>
        </p:txBody>
      </p:sp>
      <p:sp>
        <p:nvSpPr>
          <p:cNvPr id="290" name="Google Shape;290;p36"/>
          <p:cNvSpPr txBox="1"/>
          <p:nvPr/>
        </p:nvSpPr>
        <p:spPr>
          <a:xfrm>
            <a:off x="3848100" y="6023275"/>
            <a:ext cx="14478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lang="en-US" sz="1800">
                <a:solidFill>
                  <a:schemeClr val="hlink"/>
                </a:solidFill>
                <a:uFill>
                  <a:noFill/>
                </a:uFill>
                <a:latin typeface="Lato"/>
                <a:ea typeface="Lato"/>
                <a:cs typeface="Lato"/>
                <a:sym typeface="Lato"/>
                <a:hlinkClick action="ppaction://hlinksldjump" r:id="rId3"/>
              </a:rPr>
              <a:t>The End</a:t>
            </a:r>
            <a:endParaRPr>
              <a:solidFill>
                <a:schemeClr val="lt1"/>
              </a:solidFill>
              <a:latin typeface="Lato"/>
              <a:ea typeface="Lato"/>
              <a:cs typeface="Lato"/>
              <a:sym typeface="Lato"/>
            </a:endParaRPr>
          </a:p>
        </p:txBody>
      </p:sp>
      <p:sp>
        <p:nvSpPr>
          <p:cNvPr id="291" name="Google Shape;291;p36"/>
          <p:cNvSpPr txBox="1"/>
          <p:nvPr>
            <p:ph type="title"/>
          </p:nvPr>
        </p:nvSpPr>
        <p:spPr>
          <a:xfrm>
            <a:off x="2766775" y="206525"/>
            <a:ext cx="5919900" cy="609600"/>
          </a:xfrm>
          <a:prstGeom prst="rect">
            <a:avLst/>
          </a:prstGeom>
          <a:noFill/>
          <a:ln>
            <a:noFill/>
          </a:ln>
        </p:spPr>
        <p:txBody>
          <a:bodyPr anchorCtr="0" anchor="ctr" bIns="45700" lIns="91425" spcFirstLastPara="1" rIns="91425" wrap="square" tIns="45700">
            <a:noAutofit/>
          </a:bodyPr>
          <a:lstStyle/>
          <a:p>
            <a:pPr indent="0" lvl="0" marL="0" rtl="0" algn="ctr">
              <a:lnSpc>
                <a:spcPct val="75000"/>
              </a:lnSpc>
              <a:spcBef>
                <a:spcPts val="0"/>
              </a:spcBef>
              <a:spcAft>
                <a:spcPts val="0"/>
              </a:spcAft>
              <a:buClr>
                <a:srgbClr val="990099"/>
              </a:buClr>
              <a:buSzPts val="3600"/>
              <a:buFont typeface="Arial"/>
              <a:buNone/>
            </a:pPr>
            <a:r>
              <a:rPr b="1" lang="en-US" sz="3200">
                <a:solidFill>
                  <a:schemeClr val="lt1"/>
                </a:solidFill>
                <a:latin typeface="Lato"/>
                <a:ea typeface="Lato"/>
                <a:cs typeface="Lato"/>
                <a:sym typeface="Lato"/>
              </a:rPr>
              <a:t>Final Answer</a:t>
            </a:r>
            <a:br>
              <a:rPr b="1" lang="en-US" sz="3200">
                <a:solidFill>
                  <a:schemeClr val="lt1"/>
                </a:solidFill>
                <a:latin typeface="Lato"/>
                <a:ea typeface="Lato"/>
                <a:cs typeface="Lato"/>
                <a:sym typeface="Lato"/>
              </a:rPr>
            </a:br>
            <a:r>
              <a:rPr lang="en-US" sz="3200">
                <a:solidFill>
                  <a:schemeClr val="lt1"/>
                </a:solidFill>
                <a:latin typeface="Lato"/>
                <a:ea typeface="Lato"/>
                <a:cs typeface="Lato"/>
                <a:sym typeface="Lato"/>
              </a:rPr>
              <a:t>Interpersonal Skills</a:t>
            </a:r>
            <a:endParaRPr sz="4000">
              <a:solidFill>
                <a:schemeClr val="lt1"/>
              </a:solidFill>
              <a:latin typeface="Lato"/>
              <a:ea typeface="Lato"/>
              <a:cs typeface="Lato"/>
              <a:sym typeface="Lato"/>
            </a:endParaRPr>
          </a:p>
        </p:txBody>
      </p:sp>
    </p:spTree>
  </p:cSld>
  <p:clrMapOvr>
    <a:masterClrMapping/>
  </p:clrMapOvr>
  <p:transition spd="med">
    <p:fade/>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37"/>
          <p:cNvSpPr txBox="1"/>
          <p:nvPr>
            <p:ph type="title"/>
          </p:nvPr>
        </p:nvSpPr>
        <p:spPr>
          <a:xfrm>
            <a:off x="1524000" y="2819400"/>
            <a:ext cx="6629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3600"/>
              <a:buFont typeface="Arial"/>
              <a:buNone/>
            </a:pPr>
            <a:r>
              <a:rPr b="1" i="0" lang="en-US" sz="3600" u="none">
                <a:solidFill>
                  <a:srgbClr val="0066CC"/>
                </a:solidFill>
                <a:latin typeface="Lato"/>
                <a:ea typeface="Lato"/>
                <a:cs typeface="Lato"/>
                <a:sym typeface="Lato"/>
              </a:rPr>
              <a:t>Thanks for sharing what you’ve learned about being tobacco and nicotine free!</a:t>
            </a:r>
            <a:endParaRPr>
              <a:solidFill>
                <a:srgbClr val="0066CC"/>
              </a:solidFill>
              <a:latin typeface="Lato"/>
              <a:ea typeface="Lato"/>
              <a:cs typeface="Lato"/>
              <a:sym typeface="Lato"/>
            </a:endParaRPr>
          </a:p>
        </p:txBody>
      </p:sp>
      <p:sp>
        <p:nvSpPr>
          <p:cNvPr id="297" name="Google Shape;297;p37"/>
          <p:cNvSpPr txBox="1"/>
          <p:nvPr/>
        </p:nvSpPr>
        <p:spPr>
          <a:xfrm>
            <a:off x="4267200" y="6019800"/>
            <a:ext cx="1219200" cy="376237"/>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b="0" i="0" lang="en-US" sz="1800" u="sng">
                <a:solidFill>
                  <a:schemeClr val="hlink"/>
                </a:solidFill>
                <a:latin typeface="Times New Roman"/>
                <a:ea typeface="Times New Roman"/>
                <a:cs typeface="Times New Roman"/>
                <a:sym typeface="Times New Roman"/>
                <a:hlinkClick r:id="rId3"/>
              </a:rPr>
              <a:t>Home</a:t>
            </a:r>
            <a:endParaRPr/>
          </a:p>
        </p:txBody>
      </p:sp>
      <p:sp>
        <p:nvSpPr>
          <p:cNvPr id="298" name="Google Shape;298;p37"/>
          <p:cNvSpPr txBox="1"/>
          <p:nvPr/>
        </p:nvSpPr>
        <p:spPr>
          <a:xfrm>
            <a:off x="4267200" y="6023263"/>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7"/>
          <p:cNvSpPr txBox="1"/>
          <p:nvPr/>
        </p:nvSpPr>
        <p:spPr>
          <a:xfrm>
            <a:off x="1447800" y="2971800"/>
            <a:ext cx="65532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Most high schoolers are not </a:t>
            </a:r>
            <a:r>
              <a:rPr lang="en-US" sz="3200">
                <a:solidFill>
                  <a:schemeClr val="dk1"/>
                </a:solidFill>
              </a:rPr>
              <a:t>vapers</a:t>
            </a:r>
            <a:r>
              <a:rPr b="0" i="0" lang="en-US" sz="3200" u="none" cap="none" strike="noStrike">
                <a:solidFill>
                  <a:schemeClr val="dk1"/>
                </a:solidFill>
                <a:latin typeface="Arial"/>
                <a:ea typeface="Arial"/>
                <a:cs typeface="Arial"/>
                <a:sym typeface="Arial"/>
              </a:rPr>
              <a:t>.</a:t>
            </a:r>
            <a:endParaRPr/>
          </a:p>
        </p:txBody>
      </p:sp>
      <p:sp>
        <p:nvSpPr>
          <p:cNvPr id="67" name="Google Shape;67;p7"/>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68" name="Google Shape;68;p7"/>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69" name="Google Shape;69;p7"/>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8"/>
          <p:cNvSpPr txBox="1"/>
          <p:nvPr/>
        </p:nvSpPr>
        <p:spPr>
          <a:xfrm>
            <a:off x="2239963" y="3200400"/>
            <a:ext cx="46641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“True”?</a:t>
            </a:r>
            <a:endParaRPr/>
          </a:p>
        </p:txBody>
      </p:sp>
      <p:sp>
        <p:nvSpPr>
          <p:cNvPr id="75" name="Google Shape;75;p8"/>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76" name="Google Shape;76;p8"/>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 </a:t>
            </a:r>
            <a:r>
              <a:rPr lang="en-US" sz="3000">
                <a:solidFill>
                  <a:schemeClr val="lt1"/>
                </a:solidFill>
                <a:latin typeface="Lato"/>
                <a:ea typeface="Lato"/>
                <a:cs typeface="Lato"/>
                <a:sym typeface="Lato"/>
              </a:rPr>
              <a:t>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9"/>
          <p:cNvSpPr txBox="1"/>
          <p:nvPr/>
        </p:nvSpPr>
        <p:spPr>
          <a:xfrm>
            <a:off x="1066800" y="2819400"/>
            <a:ext cx="6934200" cy="1066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Nicotine addiction can occur after as few as 100 cigarettes. </a:t>
            </a:r>
            <a:endParaRPr/>
          </a:p>
        </p:txBody>
      </p:sp>
      <p:sp>
        <p:nvSpPr>
          <p:cNvPr id="82" name="Google Shape;82;p9"/>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83" name="Google Shape;83;p9"/>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84" name="Google Shape;84;p9"/>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0"/>
          <p:cNvSpPr txBox="1"/>
          <p:nvPr/>
        </p:nvSpPr>
        <p:spPr>
          <a:xfrm>
            <a:off x="2590800" y="3200400"/>
            <a:ext cx="39624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“True”?</a:t>
            </a:r>
            <a:endParaRPr/>
          </a:p>
        </p:txBody>
      </p:sp>
      <p:sp>
        <p:nvSpPr>
          <p:cNvPr id="90" name="Google Shape;90;p10"/>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91" name="Google Shape;91;p10"/>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1"/>
          <p:cNvSpPr txBox="1"/>
          <p:nvPr/>
        </p:nvSpPr>
        <p:spPr>
          <a:xfrm>
            <a:off x="1905000" y="2895600"/>
            <a:ext cx="5654675" cy="15541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Nicotine does not affect or change the brain the same way heroin and cocaine do.</a:t>
            </a:r>
            <a:endParaRPr/>
          </a:p>
        </p:txBody>
      </p:sp>
      <p:sp>
        <p:nvSpPr>
          <p:cNvPr id="97" name="Google Shape;97;p11"/>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98" name="Google Shape;98;p11"/>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99" name="Google Shape;99;p11"/>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2"/>
          <p:cNvSpPr txBox="1"/>
          <p:nvPr/>
        </p:nvSpPr>
        <p:spPr>
          <a:xfrm>
            <a:off x="3048000" y="3200400"/>
            <a:ext cx="3200400"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“False”?</a:t>
            </a:r>
            <a:endParaRPr/>
          </a:p>
        </p:txBody>
      </p:sp>
      <p:sp>
        <p:nvSpPr>
          <p:cNvPr id="105" name="Google Shape;105;p12"/>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06" name="Google Shape;106;p12"/>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FFFFFF"/>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