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Lst>
  <p:sldSz cy="6858000" cx="9144000"/>
  <p:notesSz cx="6858000" cy="9144000"/>
  <p:embeddedFontLst>
    <p:embeddedFont>
      <p:font typeface="Lato"/>
      <p:regular r:id="rId40"/>
      <p:bold r:id="rId41"/>
      <p:italic r:id="rId42"/>
      <p:boldItalic r:id="rId43"/>
    </p:embeddedFont>
    <p:embeddedFont>
      <p:font typeface="Lato Black"/>
      <p:bold r:id="rId44"/>
      <p:boldItalic r:id="rId4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Lato-regular.fntdata"/><Relationship Id="rId20" Type="http://schemas.openxmlformats.org/officeDocument/2006/relationships/slide" Target="slides/slide15.xml"/><Relationship Id="rId42" Type="http://schemas.openxmlformats.org/officeDocument/2006/relationships/font" Target="fonts/Lato-italic.fntdata"/><Relationship Id="rId41" Type="http://schemas.openxmlformats.org/officeDocument/2006/relationships/font" Target="fonts/Lato-bold.fntdata"/><Relationship Id="rId22" Type="http://schemas.openxmlformats.org/officeDocument/2006/relationships/slide" Target="slides/slide17.xml"/><Relationship Id="rId44" Type="http://schemas.openxmlformats.org/officeDocument/2006/relationships/font" Target="fonts/LatoBlack-bold.fntdata"/><Relationship Id="rId21" Type="http://schemas.openxmlformats.org/officeDocument/2006/relationships/slide" Target="slides/slide16.xml"/><Relationship Id="rId43" Type="http://schemas.openxmlformats.org/officeDocument/2006/relationships/font" Target="fonts/Lato-boldItalic.fntdata"/><Relationship Id="rId24" Type="http://schemas.openxmlformats.org/officeDocument/2006/relationships/slide" Target="slides/slide19.xml"/><Relationship Id="rId23" Type="http://schemas.openxmlformats.org/officeDocument/2006/relationships/slide" Target="slides/slide18.xml"/><Relationship Id="rId45" Type="http://schemas.openxmlformats.org/officeDocument/2006/relationships/font" Target="fonts/LatoBlack-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type="tx">
  <p:cSld name="TITLE_AND_BODY">
    <p:spTree>
      <p:nvGrpSpPr>
        <p:cNvPr id="11" name="Shape 11"/>
        <p:cNvGrpSpPr/>
        <p:nvPr/>
      </p:nvGrpSpPr>
      <p:grpSpPr>
        <a:xfrm>
          <a:off x="0" y="0"/>
          <a:ext cx="0" cy="0"/>
          <a:chOff x="0" y="0"/>
          <a:chExt cx="0" cy="0"/>
        </a:xfrm>
      </p:grpSpPr>
      <p:sp>
        <p:nvSpPr>
          <p:cNvPr id="12" name="Google Shape;12;p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3" name="Google Shape;13;p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4" name="Google Shape;14;p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atin typeface="Arial"/>
                <a:ea typeface="Arial"/>
                <a:cs typeface="Arial"/>
                <a:sym typeface="Arial"/>
              </a:defRPr>
            </a:lvl1pPr>
            <a:lvl2pPr indent="0" lvl="1" marL="0" algn="r">
              <a:lnSpc>
                <a:spcPct val="100000"/>
              </a:lnSpc>
              <a:spcBef>
                <a:spcPts val="0"/>
              </a:spcBef>
              <a:spcAft>
                <a:spcPts val="0"/>
              </a:spcAft>
              <a:buNone/>
              <a:defRPr sz="1400">
                <a:latin typeface="Arial"/>
                <a:ea typeface="Arial"/>
                <a:cs typeface="Arial"/>
                <a:sym typeface="Arial"/>
              </a:defRPr>
            </a:lvl2pPr>
            <a:lvl3pPr indent="0" lvl="2" marL="0" algn="r">
              <a:lnSpc>
                <a:spcPct val="100000"/>
              </a:lnSpc>
              <a:spcBef>
                <a:spcPts val="0"/>
              </a:spcBef>
              <a:spcAft>
                <a:spcPts val="0"/>
              </a:spcAft>
              <a:buNone/>
              <a:defRPr sz="1400">
                <a:latin typeface="Arial"/>
                <a:ea typeface="Arial"/>
                <a:cs typeface="Arial"/>
                <a:sym typeface="Arial"/>
              </a:defRPr>
            </a:lvl3pPr>
            <a:lvl4pPr indent="0" lvl="3" marL="0" algn="r">
              <a:lnSpc>
                <a:spcPct val="100000"/>
              </a:lnSpc>
              <a:spcBef>
                <a:spcPts val="0"/>
              </a:spcBef>
              <a:spcAft>
                <a:spcPts val="0"/>
              </a:spcAft>
              <a:buNone/>
              <a:defRPr sz="1400">
                <a:latin typeface="Arial"/>
                <a:ea typeface="Arial"/>
                <a:cs typeface="Arial"/>
                <a:sym typeface="Arial"/>
              </a:defRPr>
            </a:lvl4pPr>
            <a:lvl5pPr indent="0" lvl="4" marL="0" algn="r">
              <a:lnSpc>
                <a:spcPct val="100000"/>
              </a:lnSpc>
              <a:spcBef>
                <a:spcPts val="0"/>
              </a:spcBef>
              <a:spcAft>
                <a:spcPts val="0"/>
              </a:spcAft>
              <a:buNone/>
              <a:defRPr sz="1400">
                <a:latin typeface="Arial"/>
                <a:ea typeface="Arial"/>
                <a:cs typeface="Arial"/>
                <a:sym typeface="Arial"/>
              </a:defRPr>
            </a:lvl5pPr>
            <a:lvl6pPr indent="0" lvl="5" marL="0" algn="r">
              <a:lnSpc>
                <a:spcPct val="100000"/>
              </a:lnSpc>
              <a:spcBef>
                <a:spcPts val="0"/>
              </a:spcBef>
              <a:spcAft>
                <a:spcPts val="0"/>
              </a:spcAft>
              <a:buNone/>
              <a:defRPr sz="1400">
                <a:latin typeface="Arial"/>
                <a:ea typeface="Arial"/>
                <a:cs typeface="Arial"/>
                <a:sym typeface="Arial"/>
              </a:defRPr>
            </a:lvl6pPr>
            <a:lvl7pPr indent="0" lvl="6" marL="0" algn="r">
              <a:lnSpc>
                <a:spcPct val="100000"/>
              </a:lnSpc>
              <a:spcBef>
                <a:spcPts val="0"/>
              </a:spcBef>
              <a:spcAft>
                <a:spcPts val="0"/>
              </a:spcAft>
              <a:buNone/>
              <a:defRPr sz="1400">
                <a:latin typeface="Arial"/>
                <a:ea typeface="Arial"/>
                <a:cs typeface="Arial"/>
                <a:sym typeface="Arial"/>
              </a:defRPr>
            </a:lvl7pPr>
            <a:lvl8pPr indent="0" lvl="7" marL="0" algn="r">
              <a:lnSpc>
                <a:spcPct val="100000"/>
              </a:lnSpc>
              <a:spcBef>
                <a:spcPts val="0"/>
              </a:spcBef>
              <a:spcAft>
                <a:spcPts val="0"/>
              </a:spcAft>
              <a:buNone/>
              <a:defRPr sz="1400">
                <a:latin typeface="Arial"/>
                <a:ea typeface="Arial"/>
                <a:cs typeface="Arial"/>
                <a:sym typeface="Arial"/>
              </a:defRPr>
            </a:lvl8pPr>
            <a:lvl9pPr indent="0" lvl="8" marL="0" algn="r">
              <a:lnSpc>
                <a:spcPct val="100000"/>
              </a:lnSpc>
              <a:spcBef>
                <a:spcPts val="0"/>
              </a:spcBef>
              <a:spcAft>
                <a:spcPts val="0"/>
              </a:spcAft>
              <a:buNone/>
              <a:defRPr sz="1400">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7" name="Shape 17"/>
        <p:cNvGrpSpPr/>
        <p:nvPr/>
      </p:nvGrpSpPr>
      <p:grpSpPr>
        <a:xfrm>
          <a:off x="0" y="0"/>
          <a:ext cx="0" cy="0"/>
          <a:chOff x="0" y="0"/>
          <a:chExt cx="0" cy="0"/>
        </a:xfrm>
      </p:grpSpPr>
      <p:sp>
        <p:nvSpPr>
          <p:cNvPr id="18" name="Google Shape;18;p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9" name="Google Shape;19;p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atin typeface="Arial"/>
                <a:ea typeface="Arial"/>
                <a:cs typeface="Arial"/>
                <a:sym typeface="Arial"/>
              </a:defRPr>
            </a:lvl1pPr>
            <a:lvl2pPr indent="0" lvl="1" marL="0" algn="r">
              <a:lnSpc>
                <a:spcPct val="100000"/>
              </a:lnSpc>
              <a:spcBef>
                <a:spcPts val="0"/>
              </a:spcBef>
              <a:spcAft>
                <a:spcPts val="0"/>
              </a:spcAft>
              <a:buNone/>
              <a:defRPr sz="1400">
                <a:latin typeface="Arial"/>
                <a:ea typeface="Arial"/>
                <a:cs typeface="Arial"/>
                <a:sym typeface="Arial"/>
              </a:defRPr>
            </a:lvl2pPr>
            <a:lvl3pPr indent="0" lvl="2" marL="0" algn="r">
              <a:lnSpc>
                <a:spcPct val="100000"/>
              </a:lnSpc>
              <a:spcBef>
                <a:spcPts val="0"/>
              </a:spcBef>
              <a:spcAft>
                <a:spcPts val="0"/>
              </a:spcAft>
              <a:buNone/>
              <a:defRPr sz="1400">
                <a:latin typeface="Arial"/>
                <a:ea typeface="Arial"/>
                <a:cs typeface="Arial"/>
                <a:sym typeface="Arial"/>
              </a:defRPr>
            </a:lvl3pPr>
            <a:lvl4pPr indent="0" lvl="3" marL="0" algn="r">
              <a:lnSpc>
                <a:spcPct val="100000"/>
              </a:lnSpc>
              <a:spcBef>
                <a:spcPts val="0"/>
              </a:spcBef>
              <a:spcAft>
                <a:spcPts val="0"/>
              </a:spcAft>
              <a:buNone/>
              <a:defRPr sz="1400">
                <a:latin typeface="Arial"/>
                <a:ea typeface="Arial"/>
                <a:cs typeface="Arial"/>
                <a:sym typeface="Arial"/>
              </a:defRPr>
            </a:lvl4pPr>
            <a:lvl5pPr indent="0" lvl="4" marL="0" algn="r">
              <a:lnSpc>
                <a:spcPct val="100000"/>
              </a:lnSpc>
              <a:spcBef>
                <a:spcPts val="0"/>
              </a:spcBef>
              <a:spcAft>
                <a:spcPts val="0"/>
              </a:spcAft>
              <a:buNone/>
              <a:defRPr sz="1400">
                <a:latin typeface="Arial"/>
                <a:ea typeface="Arial"/>
                <a:cs typeface="Arial"/>
                <a:sym typeface="Arial"/>
              </a:defRPr>
            </a:lvl5pPr>
            <a:lvl6pPr indent="0" lvl="5" marL="0" algn="r">
              <a:lnSpc>
                <a:spcPct val="100000"/>
              </a:lnSpc>
              <a:spcBef>
                <a:spcPts val="0"/>
              </a:spcBef>
              <a:spcAft>
                <a:spcPts val="0"/>
              </a:spcAft>
              <a:buNone/>
              <a:defRPr sz="1400">
                <a:latin typeface="Arial"/>
                <a:ea typeface="Arial"/>
                <a:cs typeface="Arial"/>
                <a:sym typeface="Arial"/>
              </a:defRPr>
            </a:lvl6pPr>
            <a:lvl7pPr indent="0" lvl="6" marL="0" algn="r">
              <a:lnSpc>
                <a:spcPct val="100000"/>
              </a:lnSpc>
              <a:spcBef>
                <a:spcPts val="0"/>
              </a:spcBef>
              <a:spcAft>
                <a:spcPts val="0"/>
              </a:spcAft>
              <a:buNone/>
              <a:defRPr sz="1400">
                <a:latin typeface="Arial"/>
                <a:ea typeface="Arial"/>
                <a:cs typeface="Arial"/>
                <a:sym typeface="Arial"/>
              </a:defRPr>
            </a:lvl7pPr>
            <a:lvl8pPr indent="0" lvl="7" marL="0" algn="r">
              <a:lnSpc>
                <a:spcPct val="100000"/>
              </a:lnSpc>
              <a:spcBef>
                <a:spcPts val="0"/>
              </a:spcBef>
              <a:spcAft>
                <a:spcPts val="0"/>
              </a:spcAft>
              <a:buNone/>
              <a:defRPr sz="1400">
                <a:latin typeface="Arial"/>
                <a:ea typeface="Arial"/>
                <a:cs typeface="Arial"/>
                <a:sym typeface="Arial"/>
              </a:defRPr>
            </a:lvl8pPr>
            <a:lvl9pPr indent="0" lvl="8" marL="0" algn="r">
              <a:lnSpc>
                <a:spcPct val="100000"/>
              </a:lnSpc>
              <a:spcBef>
                <a:spcPts val="0"/>
              </a:spcBef>
              <a:spcAft>
                <a:spcPts val="0"/>
              </a:spcAft>
              <a:buNone/>
              <a:defRPr sz="1400">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7" name="Google Shape;7;p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9" name="Google Shape;9;p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0" name="Google Shape;10;p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Lst>
  <p:transition spd="med">
    <p:fade/>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slide" Target="/ppt/slides/slide14.xml"/><Relationship Id="rId10" Type="http://schemas.openxmlformats.org/officeDocument/2006/relationships/slide" Target="/ppt/slides/slide22.xml"/><Relationship Id="rId13" Type="http://schemas.openxmlformats.org/officeDocument/2006/relationships/slide" Target="/ppt/slides/slide16.xml"/><Relationship Id="rId12" Type="http://schemas.openxmlformats.org/officeDocument/2006/relationships/slide" Target="/ppt/slides/slide24.xml"/><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slide" Target="/ppt/slides/slide2.xml"/><Relationship Id="rId9" Type="http://schemas.openxmlformats.org/officeDocument/2006/relationships/slide" Target="/ppt/slides/slide12.xml"/><Relationship Id="rId15" Type="http://schemas.openxmlformats.org/officeDocument/2006/relationships/slide" Target="/ppt/slides/slide18.xml"/><Relationship Id="rId14" Type="http://schemas.openxmlformats.org/officeDocument/2006/relationships/slide" Target="/ppt/slides/slide26.xml"/><Relationship Id="rId17" Type="http://schemas.openxmlformats.org/officeDocument/2006/relationships/slide" Target="/ppt/slides/slide20.xml"/><Relationship Id="rId16" Type="http://schemas.openxmlformats.org/officeDocument/2006/relationships/slide" Target="/ppt/slides/slide28.xml"/><Relationship Id="rId5" Type="http://schemas.openxmlformats.org/officeDocument/2006/relationships/slide" Target="/ppt/slides/slide4.xml"/><Relationship Id="rId19" Type="http://schemas.openxmlformats.org/officeDocument/2006/relationships/slide" Target="/ppt/slides/slide32.xml"/><Relationship Id="rId6" Type="http://schemas.openxmlformats.org/officeDocument/2006/relationships/slide" Target="/ppt/slides/slide6.xml"/><Relationship Id="rId18" Type="http://schemas.openxmlformats.org/officeDocument/2006/relationships/slide" Target="/ppt/slides/slide30.xml"/><Relationship Id="rId7" Type="http://schemas.openxmlformats.org/officeDocument/2006/relationships/slide" Target="/ppt/slides/slide8.xml"/><Relationship Id="rId8" Type="http://schemas.openxmlformats.org/officeDocument/2006/relationships/slide" Target="/ppt/slides/slide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slide" Target="/ppt/slides/sl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slide" Target="/ppt/slides/sl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slide" Target="/ppt/slides/slid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slide" Target="/ppt/slides/slid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slide" Target="/ppt/slides/slide1.xml"/><Relationship Id="rId4" Type="http://schemas.openxmlformats.org/officeDocument/2006/relationships/slide" Target="/ppt/slides/slid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slide" Target="/ppt/slides/slid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slide" Target="/ppt/slides/slide1.xml"/><Relationship Id="rId4" Type="http://schemas.openxmlformats.org/officeDocument/2006/relationships/slide" Target="/ppt/slides/slid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slide" Target="/ppt/slides/slid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slide" Target="/ppt/slides/slid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slide" Target="/ppt/slid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slide" Target="/ppt/slid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slide" Target="/ppt/slides/slid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slide" Target="/ppt/slides/slid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slide" Target="/ppt/slides/slid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slide" Target="/ppt/slides/slide1.xml"/><Relationship Id="rId4" Type="http://schemas.openxmlformats.org/officeDocument/2006/relationships/slide" Target="/ppt/slides/slide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slide" Target="/ppt/slides/slide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slide" Target="/ppt/slides/slide1.xml"/><Relationship Id="rId4" Type="http://schemas.openxmlformats.org/officeDocument/2006/relationships/slide" Target="/ppt/slides/slide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slide" Target="/ppt/slides/slide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slide" Target="/ppt/slides/slide1.xml"/><Relationship Id="rId4" Type="http://schemas.openxmlformats.org/officeDocument/2006/relationships/slide" Target="/ppt/slides/slide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slide" Target="/ppt/slides/slide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slide" Target="/ppt/slid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slide" Target="/ppt/slid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slide" Target="/ppt/slides/slide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slide" Target="/ppt/slides/slide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slide" Target="/ppt/slides/slide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slide" Target="/ppt/slides/slide3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 Id="rId3" Type="http://schemas.openxmlformats.org/officeDocument/2006/relationships/hyperlink" Target="http://slide1.xml" TargetMode="External"/><Relationship Id="rId4" Type="http://schemas.openxmlformats.org/officeDocument/2006/relationships/slide" Target="/ppt/slid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slide" Target="/ppt/slid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slide" Target="/ppt/slid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slide" Target="/ppt/slid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slide" Target="/ppt/slid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slide" Target="/ppt/slid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slide" Target="/ppt/slides/slide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 name="Shape 25"/>
        <p:cNvGrpSpPr/>
        <p:nvPr/>
      </p:nvGrpSpPr>
      <p:grpSpPr>
        <a:xfrm>
          <a:off x="0" y="0"/>
          <a:ext cx="0" cy="0"/>
          <a:chOff x="0" y="0"/>
          <a:chExt cx="0" cy="0"/>
        </a:xfrm>
      </p:grpSpPr>
      <p:sp>
        <p:nvSpPr>
          <p:cNvPr id="26" name="Google Shape;26;p4"/>
          <p:cNvSpPr txBox="1"/>
          <p:nvPr>
            <p:ph type="title"/>
          </p:nvPr>
        </p:nvSpPr>
        <p:spPr>
          <a:xfrm>
            <a:off x="914400" y="304800"/>
            <a:ext cx="7772400" cy="6096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3600"/>
              <a:buFont typeface="Arial"/>
              <a:buNone/>
            </a:pPr>
            <a:r>
              <a:rPr b="1" lang="en-US" sz="3600">
                <a:solidFill>
                  <a:schemeClr val="lt1"/>
                </a:solidFill>
                <a:latin typeface="Lato"/>
                <a:ea typeface="Lato"/>
                <a:cs typeface="Lato"/>
                <a:sym typeface="Lato"/>
              </a:rPr>
              <a:t>UNIT QUIZ</a:t>
            </a:r>
            <a:endParaRPr b="1">
              <a:solidFill>
                <a:schemeClr val="lt1"/>
              </a:solidFill>
              <a:latin typeface="Lato"/>
              <a:ea typeface="Lato"/>
              <a:cs typeface="Lato"/>
              <a:sym typeface="Lato"/>
            </a:endParaRPr>
          </a:p>
        </p:txBody>
      </p:sp>
      <p:pic>
        <p:nvPicPr>
          <p:cNvPr id="27" name="Google Shape;27;p4"/>
          <p:cNvPicPr preferRelativeResize="0"/>
          <p:nvPr>
            <p:ph idx="2" type="tbl"/>
          </p:nvPr>
        </p:nvPicPr>
        <p:blipFill rotWithShape="1">
          <a:blip r:embed="rId3">
            <a:alphaModFix/>
          </a:blip>
          <a:srcRect b="-3257" l="-1534" r="-787" t="-2150"/>
          <a:stretch/>
        </p:blipFill>
        <p:spPr>
          <a:xfrm>
            <a:off x="1981200" y="1143000"/>
            <a:ext cx="5359500" cy="4673700"/>
          </a:xfrm>
          <a:prstGeom prst="rect">
            <a:avLst/>
          </a:prstGeom>
          <a:noFill/>
          <a:ln>
            <a:noFill/>
          </a:ln>
        </p:spPr>
      </p:pic>
      <p:sp>
        <p:nvSpPr>
          <p:cNvPr id="28" name="Google Shape;28;p4"/>
          <p:cNvSpPr txBox="1"/>
          <p:nvPr/>
        </p:nvSpPr>
        <p:spPr>
          <a:xfrm>
            <a:off x="2225700" y="1426450"/>
            <a:ext cx="1401000" cy="338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1600"/>
              <a:buFont typeface="Arial"/>
              <a:buNone/>
            </a:pPr>
            <a:r>
              <a:rPr lang="en-US" sz="1600">
                <a:solidFill>
                  <a:schemeClr val="dk1"/>
                </a:solidFill>
                <a:latin typeface="Lato"/>
                <a:ea typeface="Lato"/>
                <a:cs typeface="Lato"/>
                <a:sym typeface="Lato"/>
              </a:rPr>
              <a:t>TRUE/FALSE</a:t>
            </a:r>
            <a:endParaRPr>
              <a:solidFill>
                <a:schemeClr val="dk1"/>
              </a:solidFill>
              <a:latin typeface="Lato"/>
              <a:ea typeface="Lato"/>
              <a:cs typeface="Lato"/>
              <a:sym typeface="Lato"/>
            </a:endParaRPr>
          </a:p>
        </p:txBody>
      </p:sp>
      <p:sp>
        <p:nvSpPr>
          <p:cNvPr id="29" name="Google Shape;29;p4"/>
          <p:cNvSpPr txBox="1"/>
          <p:nvPr/>
        </p:nvSpPr>
        <p:spPr>
          <a:xfrm>
            <a:off x="2590800" y="2172250"/>
            <a:ext cx="6522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4"/>
              </a:rPr>
              <a:t>100</a:t>
            </a:r>
            <a:endParaRPr>
              <a:latin typeface="Lato"/>
              <a:ea typeface="Lato"/>
              <a:cs typeface="Lato"/>
              <a:sym typeface="Lato"/>
            </a:endParaRPr>
          </a:p>
        </p:txBody>
      </p:sp>
      <p:sp>
        <p:nvSpPr>
          <p:cNvPr id="30" name="Google Shape;30;p4"/>
          <p:cNvSpPr txBox="1"/>
          <p:nvPr/>
        </p:nvSpPr>
        <p:spPr>
          <a:xfrm>
            <a:off x="2515050" y="2917488"/>
            <a:ext cx="8037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5"/>
              </a:rPr>
              <a:t>200</a:t>
            </a:r>
            <a:endParaRPr>
              <a:latin typeface="Lato"/>
              <a:ea typeface="Lato"/>
              <a:cs typeface="Lato"/>
              <a:sym typeface="Lato"/>
            </a:endParaRPr>
          </a:p>
        </p:txBody>
      </p:sp>
      <p:sp>
        <p:nvSpPr>
          <p:cNvPr id="31" name="Google Shape;31;p4"/>
          <p:cNvSpPr txBox="1"/>
          <p:nvPr/>
        </p:nvSpPr>
        <p:spPr>
          <a:xfrm>
            <a:off x="2546850" y="3662725"/>
            <a:ext cx="7401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6"/>
              </a:rPr>
              <a:t>300</a:t>
            </a:r>
            <a:endParaRPr>
              <a:latin typeface="Lato"/>
              <a:ea typeface="Lato"/>
              <a:cs typeface="Lato"/>
              <a:sym typeface="Lato"/>
            </a:endParaRPr>
          </a:p>
        </p:txBody>
      </p:sp>
      <p:sp>
        <p:nvSpPr>
          <p:cNvPr id="32" name="Google Shape;32;p4"/>
          <p:cNvSpPr txBox="1"/>
          <p:nvPr/>
        </p:nvSpPr>
        <p:spPr>
          <a:xfrm>
            <a:off x="2546850" y="4415325"/>
            <a:ext cx="7401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7"/>
              </a:rPr>
              <a:t>400</a:t>
            </a:r>
            <a:endParaRPr>
              <a:latin typeface="Lato"/>
              <a:ea typeface="Lato"/>
              <a:cs typeface="Lato"/>
              <a:sym typeface="Lato"/>
            </a:endParaRPr>
          </a:p>
        </p:txBody>
      </p:sp>
      <p:sp>
        <p:nvSpPr>
          <p:cNvPr id="33" name="Google Shape;33;p4"/>
          <p:cNvSpPr txBox="1"/>
          <p:nvPr/>
        </p:nvSpPr>
        <p:spPr>
          <a:xfrm>
            <a:off x="2515050" y="5167925"/>
            <a:ext cx="8037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8"/>
              </a:rPr>
              <a:t>500</a:t>
            </a:r>
            <a:endParaRPr>
              <a:latin typeface="Lato"/>
              <a:ea typeface="Lato"/>
              <a:cs typeface="Lato"/>
              <a:sym typeface="Lato"/>
            </a:endParaRPr>
          </a:p>
        </p:txBody>
      </p:sp>
      <p:sp>
        <p:nvSpPr>
          <p:cNvPr id="34" name="Google Shape;34;p4"/>
          <p:cNvSpPr txBox="1"/>
          <p:nvPr/>
        </p:nvSpPr>
        <p:spPr>
          <a:xfrm>
            <a:off x="4262888" y="2173963"/>
            <a:ext cx="8037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9"/>
              </a:rPr>
              <a:t>100</a:t>
            </a:r>
            <a:endParaRPr>
              <a:latin typeface="Lato"/>
              <a:ea typeface="Lato"/>
              <a:cs typeface="Lato"/>
              <a:sym typeface="Lato"/>
            </a:endParaRPr>
          </a:p>
        </p:txBody>
      </p:sp>
      <p:sp>
        <p:nvSpPr>
          <p:cNvPr id="35" name="Google Shape;35;p4"/>
          <p:cNvSpPr txBox="1"/>
          <p:nvPr/>
        </p:nvSpPr>
        <p:spPr>
          <a:xfrm>
            <a:off x="6026700" y="2166838"/>
            <a:ext cx="8616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0"/>
              </a:rPr>
              <a:t>100</a:t>
            </a:r>
            <a:endParaRPr>
              <a:latin typeface="Lato"/>
              <a:ea typeface="Lato"/>
              <a:cs typeface="Lato"/>
              <a:sym typeface="Lato"/>
            </a:endParaRPr>
          </a:p>
        </p:txBody>
      </p:sp>
      <p:sp>
        <p:nvSpPr>
          <p:cNvPr id="36" name="Google Shape;36;p4"/>
          <p:cNvSpPr txBox="1"/>
          <p:nvPr/>
        </p:nvSpPr>
        <p:spPr>
          <a:xfrm>
            <a:off x="4262900" y="2909213"/>
            <a:ext cx="8037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1"/>
              </a:rPr>
              <a:t>200</a:t>
            </a:r>
            <a:endParaRPr>
              <a:latin typeface="Lato"/>
              <a:ea typeface="Lato"/>
              <a:cs typeface="Lato"/>
              <a:sym typeface="Lato"/>
            </a:endParaRPr>
          </a:p>
        </p:txBody>
      </p:sp>
      <p:sp>
        <p:nvSpPr>
          <p:cNvPr id="37" name="Google Shape;37;p4"/>
          <p:cNvSpPr txBox="1"/>
          <p:nvPr/>
        </p:nvSpPr>
        <p:spPr>
          <a:xfrm>
            <a:off x="6087450" y="2903863"/>
            <a:ext cx="7401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2"/>
              </a:rPr>
              <a:t>200</a:t>
            </a:r>
            <a:endParaRPr>
              <a:latin typeface="Lato"/>
              <a:ea typeface="Lato"/>
              <a:cs typeface="Lato"/>
              <a:sym typeface="Lato"/>
            </a:endParaRPr>
          </a:p>
        </p:txBody>
      </p:sp>
      <p:sp>
        <p:nvSpPr>
          <p:cNvPr id="38" name="Google Shape;38;p4"/>
          <p:cNvSpPr txBox="1"/>
          <p:nvPr/>
        </p:nvSpPr>
        <p:spPr>
          <a:xfrm>
            <a:off x="4240488" y="3670938"/>
            <a:ext cx="8616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3"/>
              </a:rPr>
              <a:t>300</a:t>
            </a:r>
            <a:endParaRPr>
              <a:latin typeface="Lato"/>
              <a:ea typeface="Lato"/>
              <a:cs typeface="Lato"/>
              <a:sym typeface="Lato"/>
            </a:endParaRPr>
          </a:p>
        </p:txBody>
      </p:sp>
      <p:sp>
        <p:nvSpPr>
          <p:cNvPr id="39" name="Google Shape;39;p4"/>
          <p:cNvSpPr txBox="1"/>
          <p:nvPr/>
        </p:nvSpPr>
        <p:spPr>
          <a:xfrm>
            <a:off x="6055650" y="3659588"/>
            <a:ext cx="8037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4"/>
              </a:rPr>
              <a:t>300</a:t>
            </a:r>
            <a:endParaRPr>
              <a:latin typeface="Lato"/>
              <a:ea typeface="Lato"/>
              <a:cs typeface="Lato"/>
              <a:sym typeface="Lato"/>
            </a:endParaRPr>
          </a:p>
        </p:txBody>
      </p:sp>
      <p:sp>
        <p:nvSpPr>
          <p:cNvPr id="40" name="Google Shape;40;p4"/>
          <p:cNvSpPr txBox="1"/>
          <p:nvPr/>
        </p:nvSpPr>
        <p:spPr>
          <a:xfrm>
            <a:off x="4261050" y="4406175"/>
            <a:ext cx="8616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5"/>
              </a:rPr>
              <a:t>400</a:t>
            </a:r>
            <a:endParaRPr>
              <a:latin typeface="Lato"/>
              <a:ea typeface="Lato"/>
              <a:cs typeface="Lato"/>
              <a:sym typeface="Lato"/>
            </a:endParaRPr>
          </a:p>
        </p:txBody>
      </p:sp>
      <p:sp>
        <p:nvSpPr>
          <p:cNvPr id="41" name="Google Shape;41;p4"/>
          <p:cNvSpPr txBox="1"/>
          <p:nvPr/>
        </p:nvSpPr>
        <p:spPr>
          <a:xfrm>
            <a:off x="6026700" y="4415325"/>
            <a:ext cx="8616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6"/>
              </a:rPr>
              <a:t>400</a:t>
            </a:r>
            <a:endParaRPr>
              <a:latin typeface="Lato"/>
              <a:ea typeface="Lato"/>
              <a:cs typeface="Lato"/>
              <a:sym typeface="Lato"/>
            </a:endParaRPr>
          </a:p>
        </p:txBody>
      </p:sp>
      <p:sp>
        <p:nvSpPr>
          <p:cNvPr id="42" name="Google Shape;42;p4"/>
          <p:cNvSpPr txBox="1"/>
          <p:nvPr/>
        </p:nvSpPr>
        <p:spPr>
          <a:xfrm>
            <a:off x="4230150" y="5167888"/>
            <a:ext cx="8616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7"/>
              </a:rPr>
              <a:t>500</a:t>
            </a:r>
            <a:endParaRPr>
              <a:latin typeface="Lato"/>
              <a:ea typeface="Lato"/>
              <a:cs typeface="Lato"/>
              <a:sym typeface="Lato"/>
            </a:endParaRPr>
          </a:p>
        </p:txBody>
      </p:sp>
      <p:sp>
        <p:nvSpPr>
          <p:cNvPr id="43" name="Google Shape;43;p4"/>
          <p:cNvSpPr txBox="1"/>
          <p:nvPr/>
        </p:nvSpPr>
        <p:spPr>
          <a:xfrm>
            <a:off x="6089650" y="5167900"/>
            <a:ext cx="8037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8"/>
              </a:rPr>
              <a:t>500</a:t>
            </a:r>
            <a:endParaRPr>
              <a:latin typeface="Lato"/>
              <a:ea typeface="Lato"/>
              <a:cs typeface="Lato"/>
              <a:sym typeface="Lato"/>
            </a:endParaRPr>
          </a:p>
        </p:txBody>
      </p:sp>
      <p:sp>
        <p:nvSpPr>
          <p:cNvPr id="44" name="Google Shape;44;p4"/>
          <p:cNvSpPr txBox="1"/>
          <p:nvPr/>
        </p:nvSpPr>
        <p:spPr>
          <a:xfrm>
            <a:off x="3516300" y="5994375"/>
            <a:ext cx="23511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19"/>
              </a:rPr>
              <a:t>Final Question</a:t>
            </a:r>
            <a:endParaRPr>
              <a:latin typeface="Lato"/>
              <a:ea typeface="Lato"/>
              <a:cs typeface="Lato"/>
              <a:sym typeface="Lato"/>
            </a:endParaRPr>
          </a:p>
        </p:txBody>
      </p:sp>
      <p:sp>
        <p:nvSpPr>
          <p:cNvPr id="45" name="Google Shape;45;p4"/>
          <p:cNvSpPr txBox="1"/>
          <p:nvPr/>
        </p:nvSpPr>
        <p:spPr>
          <a:xfrm>
            <a:off x="3991350" y="1303300"/>
            <a:ext cx="1401000" cy="585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600"/>
              <a:buFont typeface="Arial"/>
              <a:buNone/>
            </a:pPr>
            <a:r>
              <a:rPr lang="en-US" sz="1600">
                <a:solidFill>
                  <a:schemeClr val="dk1"/>
                </a:solidFill>
                <a:latin typeface="Lato"/>
                <a:ea typeface="Lato"/>
                <a:cs typeface="Lato"/>
                <a:sym typeface="Lato"/>
              </a:rPr>
              <a:t>MULTIPLE CHOICE</a:t>
            </a:r>
            <a:endParaRPr>
              <a:solidFill>
                <a:schemeClr val="dk1"/>
              </a:solidFill>
              <a:latin typeface="Lato"/>
              <a:ea typeface="Lato"/>
              <a:cs typeface="Lato"/>
              <a:sym typeface="Lato"/>
            </a:endParaRPr>
          </a:p>
        </p:txBody>
      </p:sp>
      <p:sp>
        <p:nvSpPr>
          <p:cNvPr id="46" name="Google Shape;46;p4"/>
          <p:cNvSpPr txBox="1"/>
          <p:nvPr/>
        </p:nvSpPr>
        <p:spPr>
          <a:xfrm>
            <a:off x="5757000" y="1303300"/>
            <a:ext cx="1401000" cy="585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600"/>
              <a:buFont typeface="Arial"/>
              <a:buNone/>
            </a:pPr>
            <a:r>
              <a:rPr lang="en-US" sz="1600">
                <a:solidFill>
                  <a:schemeClr val="dk1"/>
                </a:solidFill>
                <a:latin typeface="Lato"/>
                <a:ea typeface="Lato"/>
                <a:cs typeface="Lato"/>
                <a:sym typeface="Lato"/>
              </a:rPr>
              <a:t>FILL IN THE BLANKS</a:t>
            </a:r>
            <a:endParaRPr>
              <a:solidFill>
                <a:schemeClr val="dk1"/>
              </a:solidFill>
              <a:latin typeface="Lato"/>
              <a:ea typeface="Lato"/>
              <a:cs typeface="Lato"/>
              <a:sym typeface="Lato"/>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3"/>
          <p:cNvSpPr txBox="1"/>
          <p:nvPr/>
        </p:nvSpPr>
        <p:spPr>
          <a:xfrm>
            <a:off x="1295400" y="2743200"/>
            <a:ext cx="6705600" cy="20625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lang="en-US" sz="3200">
                <a:solidFill>
                  <a:schemeClr val="dk1"/>
                </a:solidFill>
              </a:rPr>
              <a:t>The younger a person is when he or she starts to use tobacco or nicotine products, the more likely they are to become addicted to nicotine.</a:t>
            </a:r>
            <a:endParaRPr sz="3200"/>
          </a:p>
        </p:txBody>
      </p:sp>
      <p:sp>
        <p:nvSpPr>
          <p:cNvPr id="112" name="Google Shape;112;p13"/>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13" name="Google Shape;113;p13"/>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114" name="Google Shape;114;p13"/>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5</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4"/>
          <p:cNvSpPr txBox="1"/>
          <p:nvPr/>
        </p:nvSpPr>
        <p:spPr>
          <a:xfrm>
            <a:off x="3124200" y="3200400"/>
            <a:ext cx="3505200" cy="5794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What is “True”?</a:t>
            </a:r>
            <a:endParaRPr/>
          </a:p>
        </p:txBody>
      </p:sp>
      <p:sp>
        <p:nvSpPr>
          <p:cNvPr id="120" name="Google Shape;120;p14"/>
          <p:cNvSpPr txBox="1"/>
          <p:nvPr/>
        </p:nvSpPr>
        <p:spPr>
          <a:xfrm>
            <a:off x="42672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21" name="Google Shape;121;p14"/>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5</a:t>
            </a:r>
            <a:r>
              <a:rPr i="0" lang="en-US" sz="3000" u="none">
                <a:solidFill>
                  <a:schemeClr val="lt1"/>
                </a:solidFill>
                <a:latin typeface="Lato"/>
                <a:ea typeface="Lato"/>
                <a:cs typeface="Lato"/>
                <a:sym typeface="Lato"/>
              </a:rPr>
              <a:t>00 </a:t>
            </a:r>
            <a:r>
              <a:rPr lang="en-US" sz="3000">
                <a:solidFill>
                  <a:schemeClr val="lt1"/>
                </a:solidFill>
                <a:latin typeface="Lato"/>
                <a:ea typeface="Lato"/>
                <a:cs typeface="Lato"/>
                <a:sym typeface="Lato"/>
              </a:rPr>
              <a:t>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5"/>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27" name="Google Shape;127;p15"/>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128" name="Google Shape;128;p15"/>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1</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
        <p:nvSpPr>
          <p:cNvPr id="129" name="Google Shape;129;p15"/>
          <p:cNvSpPr txBox="1"/>
          <p:nvPr/>
        </p:nvSpPr>
        <p:spPr>
          <a:xfrm>
            <a:off x="1752600" y="1981200"/>
            <a:ext cx="6477000" cy="3140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Young people who smoke cigarettes can experience _______.</a:t>
            </a:r>
            <a:endParaRPr/>
          </a:p>
          <a:p>
            <a:pPr indent="0" lvl="0" marL="0" marR="0" rtl="0" algn="l">
              <a:lnSpc>
                <a:spcPct val="100000"/>
              </a:lnSpc>
              <a:spcBef>
                <a:spcPts val="0"/>
              </a:spcBef>
              <a:spcAft>
                <a:spcPts val="0"/>
              </a:spcAft>
              <a:buClr>
                <a:schemeClr val="dk1"/>
              </a:buClr>
              <a:buSzPts val="2400"/>
              <a:buFont typeface="Times New Roman"/>
              <a:buNone/>
            </a:pPr>
            <a:r>
              <a:t/>
            </a:r>
            <a:endParaRPr b="0" i="0" sz="2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a) shortness of breath</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b) </a:t>
            </a:r>
            <a:r>
              <a:rPr lang="en-US" sz="1800">
                <a:solidFill>
                  <a:schemeClr val="dk1"/>
                </a:solidFill>
              </a:rPr>
              <a:t>coughing, and wheezing</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c) </a:t>
            </a:r>
            <a:r>
              <a:rPr lang="en-US" sz="1800">
                <a:solidFill>
                  <a:schemeClr val="dk1"/>
                </a:solidFill>
              </a:rPr>
              <a:t>nausea and phlegm production</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d) </a:t>
            </a:r>
            <a:r>
              <a:rPr lang="en-US" sz="1800">
                <a:solidFill>
                  <a:schemeClr val="dk1"/>
                </a:solidFill>
              </a:rPr>
              <a:t>all of the above</a:t>
            </a:r>
            <a:endParaRPr/>
          </a:p>
        </p:txBody>
      </p:sp>
    </p:spTree>
  </p:cSld>
  <p:clrMapOvr>
    <a:masterClrMapping/>
  </p:clrMapOvr>
  <p:transition spd="med">
    <p:fade thruBlk="1"/>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6"/>
          <p:cNvSpPr txBox="1"/>
          <p:nvPr/>
        </p:nvSpPr>
        <p:spPr>
          <a:xfrm>
            <a:off x="2019300" y="3048000"/>
            <a:ext cx="5105400" cy="585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lang="en-US" sz="3200">
                <a:solidFill>
                  <a:schemeClr val="dk1"/>
                </a:solidFill>
              </a:rPr>
              <a:t>d) all of the above</a:t>
            </a:r>
            <a:endParaRPr/>
          </a:p>
        </p:txBody>
      </p:sp>
      <p:sp>
        <p:nvSpPr>
          <p:cNvPr id="135" name="Google Shape;135;p16"/>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36" name="Google Shape;136;p16"/>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1</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7"/>
          <p:cNvSpPr txBox="1"/>
          <p:nvPr/>
        </p:nvSpPr>
        <p:spPr>
          <a:xfrm>
            <a:off x="1752600" y="1981200"/>
            <a:ext cx="6477000" cy="3047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lang="en-US" sz="2400">
                <a:solidFill>
                  <a:schemeClr val="dk1"/>
                </a:solidFill>
              </a:rPr>
              <a:t>What is nicotine?</a:t>
            </a:r>
            <a:endParaRPr/>
          </a:p>
          <a:p>
            <a:pPr indent="0" lvl="0" marL="0" marR="0" rtl="0" algn="l">
              <a:lnSpc>
                <a:spcPct val="100000"/>
              </a:lnSpc>
              <a:spcBef>
                <a:spcPts val="0"/>
              </a:spcBef>
              <a:spcAft>
                <a:spcPts val="0"/>
              </a:spcAft>
              <a:buClr>
                <a:schemeClr val="dk1"/>
              </a:buClr>
              <a:buSzPts val="2400"/>
              <a:buFont typeface="Times New Roman"/>
              <a:buNone/>
            </a:pPr>
            <a:r>
              <a:t/>
            </a:r>
            <a:endParaRPr b="0" i="0" sz="2400" u="none" cap="none" strike="noStrike">
              <a:solidFill>
                <a:schemeClr val="dk1"/>
              </a:solidFill>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800">
                <a:solidFill>
                  <a:schemeClr val="dk1"/>
                </a:solidFill>
              </a:rPr>
              <a:t>a) a neurotransmitter</a:t>
            </a:r>
            <a:endParaRPr sz="1800">
              <a:solidFill>
                <a:schemeClr val="dk1"/>
              </a:solidFill>
            </a:endParaRPr>
          </a:p>
          <a:p>
            <a:pPr indent="0" lvl="0" marL="0" rtl="0" algn="l">
              <a:spcBef>
                <a:spcPts val="0"/>
              </a:spcBef>
              <a:spcAft>
                <a:spcPts val="0"/>
              </a:spcAft>
              <a:buClr>
                <a:schemeClr val="dk1"/>
              </a:buClr>
              <a:buSzPts val="1100"/>
              <a:buFont typeface="Arial"/>
              <a:buNone/>
            </a:pPr>
            <a:r>
              <a:t/>
            </a:r>
            <a:endParaRPr sz="1800">
              <a:solidFill>
                <a:schemeClr val="dk1"/>
              </a:solidFill>
            </a:endParaRPr>
          </a:p>
          <a:p>
            <a:pPr indent="0" lvl="0" marL="0" rtl="0" algn="l">
              <a:spcBef>
                <a:spcPts val="0"/>
              </a:spcBef>
              <a:spcAft>
                <a:spcPts val="0"/>
              </a:spcAft>
              <a:buClr>
                <a:schemeClr val="dk1"/>
              </a:buClr>
              <a:buSzPts val="1100"/>
              <a:buFont typeface="Arial"/>
              <a:buNone/>
            </a:pPr>
            <a:r>
              <a:rPr lang="en-US" sz="1800">
                <a:solidFill>
                  <a:schemeClr val="dk1"/>
                </a:solidFill>
              </a:rPr>
              <a:t>b) a neuron</a:t>
            </a:r>
            <a:endParaRPr sz="1800">
              <a:solidFill>
                <a:schemeClr val="dk1"/>
              </a:solidFill>
            </a:endParaRPr>
          </a:p>
          <a:p>
            <a:pPr indent="0" lvl="0" marL="0" rtl="0" algn="l">
              <a:spcBef>
                <a:spcPts val="0"/>
              </a:spcBef>
              <a:spcAft>
                <a:spcPts val="0"/>
              </a:spcAft>
              <a:buClr>
                <a:schemeClr val="dk1"/>
              </a:buClr>
              <a:buSzPts val="1100"/>
              <a:buFont typeface="Arial"/>
              <a:buNone/>
            </a:pPr>
            <a:r>
              <a:t/>
            </a:r>
            <a:endParaRPr sz="1800">
              <a:solidFill>
                <a:schemeClr val="dk1"/>
              </a:solidFill>
            </a:endParaRPr>
          </a:p>
          <a:p>
            <a:pPr indent="0" lvl="0" marL="0" rtl="0" algn="l">
              <a:spcBef>
                <a:spcPts val="0"/>
              </a:spcBef>
              <a:spcAft>
                <a:spcPts val="0"/>
              </a:spcAft>
              <a:buClr>
                <a:schemeClr val="dk1"/>
              </a:buClr>
              <a:buSzPts val="1100"/>
              <a:buFont typeface="Arial"/>
              <a:buNone/>
            </a:pPr>
            <a:r>
              <a:rPr lang="en-US" sz="1800">
                <a:solidFill>
                  <a:schemeClr val="dk1"/>
                </a:solidFill>
              </a:rPr>
              <a:t>c) a drug found in tobacco leaves</a:t>
            </a:r>
            <a:endParaRPr sz="1800">
              <a:solidFill>
                <a:schemeClr val="dk1"/>
              </a:solidFill>
            </a:endParaRPr>
          </a:p>
          <a:p>
            <a:pPr indent="0" lvl="0" marL="0" rtl="0" algn="l">
              <a:spcBef>
                <a:spcPts val="0"/>
              </a:spcBef>
              <a:spcAft>
                <a:spcPts val="0"/>
              </a:spcAft>
              <a:buClr>
                <a:schemeClr val="dk1"/>
              </a:buClr>
              <a:buSzPts val="1100"/>
              <a:buFont typeface="Arial"/>
              <a:buNone/>
            </a:pPr>
            <a:r>
              <a:t/>
            </a:r>
            <a:endParaRPr sz="1800">
              <a:solidFill>
                <a:schemeClr val="dk1"/>
              </a:solidFill>
            </a:endParaRPr>
          </a:p>
          <a:p>
            <a:pPr indent="0" lvl="0" marL="0" rtl="0" algn="l">
              <a:spcBef>
                <a:spcPts val="0"/>
              </a:spcBef>
              <a:spcAft>
                <a:spcPts val="0"/>
              </a:spcAft>
              <a:buClr>
                <a:schemeClr val="dk1"/>
              </a:buClr>
              <a:buSzPts val="1100"/>
              <a:buFont typeface="Arial"/>
              <a:buNone/>
            </a:pPr>
            <a:r>
              <a:rPr lang="en-US" sz="1800">
                <a:solidFill>
                  <a:schemeClr val="dk1"/>
                </a:solidFill>
              </a:rPr>
              <a:t>d) a form of glucose found in tobacco leaves</a:t>
            </a:r>
            <a:endParaRPr sz="1800">
              <a:solidFill>
                <a:schemeClr val="dk1"/>
              </a:solidFill>
            </a:endParaRPr>
          </a:p>
          <a:p>
            <a:pPr indent="0" lvl="0" marL="0" marR="0" rtl="0" algn="l">
              <a:lnSpc>
                <a:spcPct val="100000"/>
              </a:lnSpc>
              <a:spcBef>
                <a:spcPts val="0"/>
              </a:spcBef>
              <a:spcAft>
                <a:spcPts val="0"/>
              </a:spcAft>
              <a:buClr>
                <a:schemeClr val="dk1"/>
              </a:buClr>
              <a:buSzPts val="1800"/>
              <a:buFont typeface="Arial"/>
              <a:buNone/>
            </a:pPr>
            <a:r>
              <a:t/>
            </a:r>
            <a:endParaRPr sz="1800">
              <a:solidFill>
                <a:schemeClr val="dk1"/>
              </a:solidFill>
            </a:endParaRPr>
          </a:p>
        </p:txBody>
      </p:sp>
      <p:sp>
        <p:nvSpPr>
          <p:cNvPr id="142" name="Google Shape;142;p17"/>
          <p:cNvSpPr txBox="1"/>
          <p:nvPr/>
        </p:nvSpPr>
        <p:spPr>
          <a:xfrm>
            <a:off x="3429000" y="5943600"/>
            <a:ext cx="1219200" cy="369300"/>
          </a:xfrm>
          <a:prstGeom prst="rect">
            <a:avLst/>
          </a:prstGeom>
          <a:gradFill>
            <a:gsLst>
              <a:gs pos="0">
                <a:srgbClr val="990099"/>
              </a:gs>
              <a:gs pos="100000">
                <a:srgbClr val="660066"/>
              </a:gs>
            </a:gsLst>
            <a:lin ang="5400000" scaled="0"/>
          </a:gradFill>
          <a:ln cap="flat" cmpd="sng" w="9525">
            <a:solidFill>
              <a:srgbClr val="660066"/>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43" name="Google Shape;143;p17"/>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4"/>
              </a:rPr>
              <a:t>Home</a:t>
            </a:r>
            <a:endParaRPr>
              <a:latin typeface="Lato"/>
              <a:ea typeface="Lato"/>
              <a:cs typeface="Lato"/>
              <a:sym typeface="Lato"/>
            </a:endParaRPr>
          </a:p>
        </p:txBody>
      </p:sp>
      <p:sp>
        <p:nvSpPr>
          <p:cNvPr id="144" name="Google Shape;144;p17"/>
          <p:cNvSpPr txBox="1"/>
          <p:nvPr/>
        </p:nvSpPr>
        <p:spPr>
          <a:xfrm>
            <a:off x="4733225"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145" name="Google Shape;145;p17"/>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2</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thruBlk="1"/>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8"/>
          <p:cNvSpPr txBox="1"/>
          <p:nvPr/>
        </p:nvSpPr>
        <p:spPr>
          <a:xfrm>
            <a:off x="1260450" y="2971800"/>
            <a:ext cx="6623100" cy="585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lang="en-US" sz="3200">
                <a:solidFill>
                  <a:schemeClr val="dk1"/>
                </a:solidFill>
              </a:rPr>
              <a:t>c) a drug found in tobacco leaves</a:t>
            </a:r>
            <a:endParaRPr b="0" i="0" sz="3200" u="none">
              <a:solidFill>
                <a:schemeClr val="dk1"/>
              </a:solidFill>
              <a:latin typeface="Arial"/>
              <a:ea typeface="Arial"/>
              <a:cs typeface="Arial"/>
              <a:sym typeface="Arial"/>
            </a:endParaRPr>
          </a:p>
        </p:txBody>
      </p:sp>
      <p:sp>
        <p:nvSpPr>
          <p:cNvPr id="151" name="Google Shape;151;p18"/>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52" name="Google Shape;152;p18"/>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2</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9"/>
          <p:cNvSpPr txBox="1"/>
          <p:nvPr/>
        </p:nvSpPr>
        <p:spPr>
          <a:xfrm>
            <a:off x="1905000" y="1981200"/>
            <a:ext cx="6172200" cy="3478212"/>
          </a:xfrm>
          <a:prstGeom prst="rect">
            <a:avLst/>
          </a:prstGeom>
          <a:noFill/>
          <a:ln>
            <a:noFill/>
          </a:ln>
        </p:spPr>
        <p:txBody>
          <a:bodyPr anchorCtr="0" anchor="t" bIns="45700" lIns="91425" spcFirstLastPara="1" rIns="91425" wrap="square" tIns="45700">
            <a:spAutoFit/>
          </a:bodyPr>
          <a:lstStyle/>
          <a:p>
            <a:pPr indent="-457200" lvl="0" marL="45720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Which statement is the most accurate?</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a) Smoking cigarettes can damage your lungs.</a:t>
            </a:r>
            <a:endParaRPr/>
          </a:p>
          <a:p>
            <a:pPr indent="-3429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b) Smoking cigarettes can damage your heart.</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c) Smoking cigarettes can damage nearly every organ in </a:t>
            </a:r>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your body.</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d) Smoking cigarettes is only harmful to people who have </a:t>
            </a:r>
            <a:endParaRPr/>
          </a:p>
          <a:p>
            <a:pPr indent="-457200" lvl="0" marL="4572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smoked for a long time.	</a:t>
            </a:r>
            <a:endParaRPr/>
          </a:p>
        </p:txBody>
      </p:sp>
      <p:sp>
        <p:nvSpPr>
          <p:cNvPr id="158" name="Google Shape;158;p19"/>
          <p:cNvSpPr txBox="1"/>
          <p:nvPr/>
        </p:nvSpPr>
        <p:spPr>
          <a:xfrm>
            <a:off x="3429000" y="5943600"/>
            <a:ext cx="1219200" cy="369300"/>
          </a:xfrm>
          <a:prstGeom prst="rect">
            <a:avLst/>
          </a:prstGeom>
          <a:gradFill>
            <a:gsLst>
              <a:gs pos="0">
                <a:srgbClr val="990099"/>
              </a:gs>
              <a:gs pos="100000">
                <a:srgbClr val="660066"/>
              </a:gs>
            </a:gsLst>
            <a:lin ang="5400000" scaled="0"/>
          </a:gradFill>
          <a:ln cap="flat" cmpd="sng" w="9525">
            <a:solidFill>
              <a:srgbClr val="660066"/>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59" name="Google Shape;159;p19"/>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4"/>
              </a:rPr>
              <a:t>Home</a:t>
            </a:r>
            <a:endParaRPr>
              <a:latin typeface="Lato"/>
              <a:ea typeface="Lato"/>
              <a:cs typeface="Lato"/>
              <a:sym typeface="Lato"/>
            </a:endParaRPr>
          </a:p>
        </p:txBody>
      </p:sp>
      <p:sp>
        <p:nvSpPr>
          <p:cNvPr id="160" name="Google Shape;160;p19"/>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161" name="Google Shape;161;p19"/>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3</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thruBlk="1"/>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0"/>
          <p:cNvSpPr txBox="1"/>
          <p:nvPr/>
        </p:nvSpPr>
        <p:spPr>
          <a:xfrm>
            <a:off x="1752600" y="2971800"/>
            <a:ext cx="5638800" cy="1569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lang="en-US" sz="3200">
                <a:solidFill>
                  <a:schemeClr val="dk1"/>
                </a:solidFill>
              </a:rPr>
              <a:t>c) Smoking cigarettes can damage nearly every organ in your body</a:t>
            </a:r>
            <a:r>
              <a:rPr b="0" i="0" lang="en-US" sz="3200" u="none">
                <a:solidFill>
                  <a:schemeClr val="dk1"/>
                </a:solidFill>
                <a:latin typeface="Arial"/>
                <a:ea typeface="Arial"/>
                <a:cs typeface="Arial"/>
                <a:sym typeface="Arial"/>
              </a:rPr>
              <a:t> </a:t>
            </a:r>
            <a:endParaRPr b="0" i="0" sz="3200" u="none">
              <a:solidFill>
                <a:schemeClr val="dk1"/>
              </a:solidFill>
              <a:latin typeface="Arial"/>
              <a:ea typeface="Arial"/>
              <a:cs typeface="Arial"/>
              <a:sym typeface="Arial"/>
            </a:endParaRPr>
          </a:p>
        </p:txBody>
      </p:sp>
      <p:sp>
        <p:nvSpPr>
          <p:cNvPr id="167" name="Google Shape;167;p20"/>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68" name="Google Shape;168;p20"/>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3</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1"/>
          <p:cNvSpPr txBox="1"/>
          <p:nvPr/>
        </p:nvSpPr>
        <p:spPr>
          <a:xfrm>
            <a:off x="1375575" y="1981200"/>
            <a:ext cx="7158900" cy="2955300"/>
          </a:xfrm>
          <a:prstGeom prst="rect">
            <a:avLst/>
          </a:prstGeom>
          <a:noFill/>
          <a:ln>
            <a:noFill/>
          </a:ln>
        </p:spPr>
        <p:txBody>
          <a:bodyPr anchorCtr="0" anchor="t" bIns="45700" lIns="91425" spcFirstLastPara="1" rIns="91425" wrap="square" tIns="45700">
            <a:spAutoFit/>
          </a:bodyPr>
          <a:lstStyle/>
          <a:p>
            <a:pPr indent="-457200" lvl="0" marL="457200" marR="0" rtl="0" algn="l">
              <a:lnSpc>
                <a:spcPct val="100000"/>
              </a:lnSpc>
              <a:spcBef>
                <a:spcPts val="0"/>
              </a:spcBef>
              <a:spcAft>
                <a:spcPts val="0"/>
              </a:spcAft>
              <a:buClr>
                <a:schemeClr val="dk1"/>
              </a:buClr>
              <a:buSzPts val="2400"/>
              <a:buFont typeface="Arial"/>
              <a:buNone/>
            </a:pPr>
            <a:r>
              <a:rPr lang="en-US" sz="2400">
                <a:solidFill>
                  <a:schemeClr val="dk1"/>
                </a:solidFill>
              </a:rPr>
              <a:t>Half the effects of nicotine are gone in</a:t>
            </a:r>
            <a:r>
              <a:rPr b="0" i="0" lang="en-US" sz="2400" u="none">
                <a:solidFill>
                  <a:schemeClr val="dk1"/>
                </a:solidFill>
                <a:latin typeface="Arial"/>
                <a:ea typeface="Arial"/>
                <a:cs typeface="Arial"/>
                <a:sym typeface="Arial"/>
              </a:rPr>
              <a:t> ________. </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rtl="0" algn="l">
              <a:spcBef>
                <a:spcPts val="0"/>
              </a:spcBef>
              <a:spcAft>
                <a:spcPts val="0"/>
              </a:spcAft>
              <a:buClr>
                <a:schemeClr val="dk1"/>
              </a:buClr>
              <a:buSzPts val="1100"/>
              <a:buFont typeface="Arial"/>
              <a:buNone/>
            </a:pPr>
            <a:r>
              <a:rPr lang="en-US" sz="1800">
                <a:solidFill>
                  <a:schemeClr val="dk1"/>
                </a:solidFill>
              </a:rPr>
              <a:t>a) 35 minutes</a:t>
            </a:r>
            <a:endParaRPr sz="1800">
              <a:solidFill>
                <a:schemeClr val="dk1"/>
              </a:solidFill>
            </a:endParaRPr>
          </a:p>
          <a:p>
            <a:pPr indent="-457200" lvl="0" marL="457200" rtl="0" algn="l">
              <a:spcBef>
                <a:spcPts val="0"/>
              </a:spcBef>
              <a:spcAft>
                <a:spcPts val="0"/>
              </a:spcAft>
              <a:buClr>
                <a:schemeClr val="dk1"/>
              </a:buClr>
              <a:buSzPts val="1100"/>
              <a:buFont typeface="Arial"/>
              <a:buNone/>
            </a:pPr>
            <a:r>
              <a:t/>
            </a:r>
            <a:endParaRPr sz="1800">
              <a:solidFill>
                <a:schemeClr val="dk1"/>
              </a:solidFill>
            </a:endParaRPr>
          </a:p>
          <a:p>
            <a:pPr indent="-457200" lvl="0" marL="457200" rtl="0" algn="l">
              <a:spcBef>
                <a:spcPts val="0"/>
              </a:spcBef>
              <a:spcAft>
                <a:spcPts val="0"/>
              </a:spcAft>
              <a:buClr>
                <a:schemeClr val="dk1"/>
              </a:buClr>
              <a:buSzPts val="1100"/>
              <a:buFont typeface="Arial"/>
              <a:buNone/>
            </a:pPr>
            <a:r>
              <a:rPr lang="en-US" sz="1800">
                <a:solidFill>
                  <a:schemeClr val="dk1"/>
                </a:solidFill>
              </a:rPr>
              <a:t>b) 40 minutes</a:t>
            </a:r>
            <a:endParaRPr sz="1800">
              <a:solidFill>
                <a:schemeClr val="dk1"/>
              </a:solidFill>
            </a:endParaRPr>
          </a:p>
          <a:p>
            <a:pPr indent="-457200" lvl="0" marL="457200" rtl="0" algn="l">
              <a:spcBef>
                <a:spcPts val="0"/>
              </a:spcBef>
              <a:spcAft>
                <a:spcPts val="0"/>
              </a:spcAft>
              <a:buClr>
                <a:schemeClr val="dk1"/>
              </a:buClr>
              <a:buSzPts val="1100"/>
              <a:buFont typeface="Arial"/>
              <a:buNone/>
            </a:pPr>
            <a:r>
              <a:t/>
            </a:r>
            <a:endParaRPr sz="1800">
              <a:solidFill>
                <a:schemeClr val="dk1"/>
              </a:solidFill>
            </a:endParaRPr>
          </a:p>
          <a:p>
            <a:pPr indent="-457200" lvl="0" marL="457200" rtl="0" algn="l">
              <a:spcBef>
                <a:spcPts val="0"/>
              </a:spcBef>
              <a:spcAft>
                <a:spcPts val="0"/>
              </a:spcAft>
              <a:buClr>
                <a:schemeClr val="dk1"/>
              </a:buClr>
              <a:buSzPts val="1100"/>
              <a:buFont typeface="Arial"/>
              <a:buNone/>
            </a:pPr>
            <a:r>
              <a:rPr lang="en-US" sz="1800">
                <a:solidFill>
                  <a:schemeClr val="dk1"/>
                </a:solidFill>
              </a:rPr>
              <a:t>c) 60 minutes</a:t>
            </a:r>
            <a:endParaRPr sz="1800">
              <a:solidFill>
                <a:schemeClr val="dk1"/>
              </a:solidFill>
            </a:endParaRPr>
          </a:p>
          <a:p>
            <a:pPr indent="-457200" lvl="0" marL="457200" rtl="0" algn="l">
              <a:spcBef>
                <a:spcPts val="0"/>
              </a:spcBef>
              <a:spcAft>
                <a:spcPts val="0"/>
              </a:spcAft>
              <a:buClr>
                <a:schemeClr val="dk1"/>
              </a:buClr>
              <a:buSzPts val="1100"/>
              <a:buFont typeface="Arial"/>
              <a:buNone/>
            </a:pPr>
            <a:r>
              <a:t/>
            </a:r>
            <a:endParaRPr sz="1800">
              <a:solidFill>
                <a:schemeClr val="dk1"/>
              </a:solidFill>
            </a:endParaRPr>
          </a:p>
          <a:p>
            <a:pPr indent="-457200" lvl="0" marL="457200" rtl="0" algn="l">
              <a:spcBef>
                <a:spcPts val="0"/>
              </a:spcBef>
              <a:spcAft>
                <a:spcPts val="0"/>
              </a:spcAft>
              <a:buClr>
                <a:schemeClr val="dk1"/>
              </a:buClr>
              <a:buSzPts val="1100"/>
              <a:buFont typeface="Arial"/>
              <a:buNone/>
            </a:pPr>
            <a:r>
              <a:rPr lang="en-US" sz="1800">
                <a:solidFill>
                  <a:schemeClr val="dk1"/>
                </a:solidFill>
              </a:rPr>
              <a:t>d) 90 minutes</a:t>
            </a:r>
            <a:endParaRPr/>
          </a:p>
        </p:txBody>
      </p:sp>
      <p:sp>
        <p:nvSpPr>
          <p:cNvPr id="174" name="Google Shape;174;p21"/>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75" name="Google Shape;175;p21"/>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176" name="Google Shape;176;p21"/>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4</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thruBlk="1"/>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2"/>
          <p:cNvSpPr txBox="1"/>
          <p:nvPr/>
        </p:nvSpPr>
        <p:spPr>
          <a:xfrm>
            <a:off x="1752600" y="2971800"/>
            <a:ext cx="5638800" cy="585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lang="en-US" sz="3200">
                <a:solidFill>
                  <a:schemeClr val="dk1"/>
                </a:solidFill>
              </a:rPr>
              <a:t>b) 40 minutes</a:t>
            </a:r>
            <a:endParaRPr b="0" i="0" sz="3200" u="none">
              <a:solidFill>
                <a:schemeClr val="dk1"/>
              </a:solidFill>
              <a:latin typeface="Arial"/>
              <a:ea typeface="Arial"/>
              <a:cs typeface="Arial"/>
              <a:sym typeface="Arial"/>
            </a:endParaRPr>
          </a:p>
        </p:txBody>
      </p:sp>
      <p:sp>
        <p:nvSpPr>
          <p:cNvPr id="182" name="Google Shape;182;p22"/>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83" name="Google Shape;183;p22"/>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4</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sp>
        <p:nvSpPr>
          <p:cNvPr id="51" name="Google Shape;51;p5"/>
          <p:cNvSpPr txBox="1"/>
          <p:nvPr/>
        </p:nvSpPr>
        <p:spPr>
          <a:xfrm>
            <a:off x="1148250" y="2890350"/>
            <a:ext cx="6847500" cy="1077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lang="en-US" sz="3200">
                <a:solidFill>
                  <a:schemeClr val="dk1"/>
                </a:solidFill>
                <a:latin typeface="Lato"/>
                <a:ea typeface="Lato"/>
                <a:cs typeface="Lato"/>
                <a:sym typeface="Lato"/>
              </a:rPr>
              <a:t>Most middle schoolers are not current cigarette smokers or vapers.</a:t>
            </a:r>
            <a:endParaRPr>
              <a:latin typeface="Lato"/>
              <a:ea typeface="Lato"/>
              <a:cs typeface="Lato"/>
              <a:sym typeface="Lato"/>
            </a:endParaRPr>
          </a:p>
        </p:txBody>
      </p:sp>
      <p:sp>
        <p:nvSpPr>
          <p:cNvPr id="52" name="Google Shape;52;p5"/>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53" name="Google Shape;53;p5"/>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54" name="Google Shape;54;p5"/>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i="0" lang="en-US" sz="3000" u="none">
                <a:solidFill>
                  <a:schemeClr val="lt1"/>
                </a:solidFill>
                <a:latin typeface="Lato"/>
                <a:ea typeface="Lato"/>
                <a:cs typeface="Lato"/>
                <a:sym typeface="Lato"/>
              </a:rPr>
              <a:t>100 Question</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3"/>
          <p:cNvSpPr txBox="1"/>
          <p:nvPr/>
        </p:nvSpPr>
        <p:spPr>
          <a:xfrm>
            <a:off x="1524000" y="1981200"/>
            <a:ext cx="6096000" cy="2678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lang="en-US" sz="2400">
                <a:solidFill>
                  <a:schemeClr val="dk1"/>
                </a:solidFill>
              </a:rPr>
              <a:t>Without nicotine, a smoker can feel</a:t>
            </a:r>
            <a:r>
              <a:rPr b="0" i="0" lang="en-US" sz="2400" u="none">
                <a:solidFill>
                  <a:schemeClr val="dk1"/>
                </a:solidFill>
                <a:latin typeface="Arial"/>
                <a:ea typeface="Arial"/>
                <a:cs typeface="Arial"/>
                <a:sym typeface="Arial"/>
              </a:rPr>
              <a:t> _____.</a:t>
            </a:r>
            <a:endParaRPr/>
          </a:p>
          <a:p>
            <a:pPr indent="-457200" lvl="0" marL="45720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457200" lvl="0" marL="457200" rtl="0" algn="l">
              <a:spcBef>
                <a:spcPts val="0"/>
              </a:spcBef>
              <a:spcAft>
                <a:spcPts val="0"/>
              </a:spcAft>
              <a:buClr>
                <a:schemeClr val="dk1"/>
              </a:buClr>
              <a:buSzPts val="1100"/>
              <a:buFont typeface="Arial"/>
              <a:buNone/>
            </a:pPr>
            <a:r>
              <a:rPr lang="en-US" sz="1800">
                <a:solidFill>
                  <a:schemeClr val="dk1"/>
                </a:solidFill>
              </a:rPr>
              <a:t>a) cold and sad</a:t>
            </a:r>
            <a:endParaRPr sz="1800">
              <a:solidFill>
                <a:schemeClr val="dk1"/>
              </a:solidFill>
            </a:endParaRPr>
          </a:p>
          <a:p>
            <a:pPr indent="-457200" lvl="0" marL="457200" rtl="0" algn="l">
              <a:spcBef>
                <a:spcPts val="0"/>
              </a:spcBef>
              <a:spcAft>
                <a:spcPts val="0"/>
              </a:spcAft>
              <a:buClr>
                <a:schemeClr val="dk1"/>
              </a:buClr>
              <a:buSzPts val="1100"/>
              <a:buFont typeface="Arial"/>
              <a:buNone/>
            </a:pPr>
            <a:r>
              <a:t/>
            </a:r>
            <a:endParaRPr sz="1800">
              <a:solidFill>
                <a:schemeClr val="dk1"/>
              </a:solidFill>
            </a:endParaRPr>
          </a:p>
          <a:p>
            <a:pPr indent="-457200" lvl="0" marL="457200" rtl="0" algn="l">
              <a:spcBef>
                <a:spcPts val="0"/>
              </a:spcBef>
              <a:spcAft>
                <a:spcPts val="0"/>
              </a:spcAft>
              <a:buClr>
                <a:schemeClr val="dk1"/>
              </a:buClr>
              <a:buSzPts val="1100"/>
              <a:buFont typeface="Arial"/>
              <a:buNone/>
            </a:pPr>
            <a:r>
              <a:rPr lang="en-US" sz="1800">
                <a:solidFill>
                  <a:schemeClr val="dk1"/>
                </a:solidFill>
              </a:rPr>
              <a:t>b) energetic and thirsty</a:t>
            </a:r>
            <a:endParaRPr sz="1800">
              <a:solidFill>
                <a:schemeClr val="dk1"/>
              </a:solidFill>
            </a:endParaRPr>
          </a:p>
          <a:p>
            <a:pPr indent="-457200" lvl="0" marL="457200" rtl="0" algn="l">
              <a:spcBef>
                <a:spcPts val="0"/>
              </a:spcBef>
              <a:spcAft>
                <a:spcPts val="0"/>
              </a:spcAft>
              <a:buClr>
                <a:schemeClr val="dk1"/>
              </a:buClr>
              <a:buSzPts val="1100"/>
              <a:buFont typeface="Arial"/>
              <a:buNone/>
            </a:pPr>
            <a:r>
              <a:t/>
            </a:r>
            <a:endParaRPr sz="1800">
              <a:solidFill>
                <a:schemeClr val="dk1"/>
              </a:solidFill>
            </a:endParaRPr>
          </a:p>
          <a:p>
            <a:pPr indent="-457200" lvl="0" marL="457200" rtl="0" algn="l">
              <a:spcBef>
                <a:spcPts val="0"/>
              </a:spcBef>
              <a:spcAft>
                <a:spcPts val="0"/>
              </a:spcAft>
              <a:buClr>
                <a:schemeClr val="dk1"/>
              </a:buClr>
              <a:buSzPts val="1100"/>
              <a:buFont typeface="Arial"/>
              <a:buNone/>
            </a:pPr>
            <a:r>
              <a:rPr lang="en-US" sz="1800">
                <a:solidFill>
                  <a:schemeClr val="dk1"/>
                </a:solidFill>
              </a:rPr>
              <a:t>c) irritable and depressed</a:t>
            </a:r>
            <a:endParaRPr sz="1800">
              <a:solidFill>
                <a:schemeClr val="dk1"/>
              </a:solidFill>
            </a:endParaRPr>
          </a:p>
          <a:p>
            <a:pPr indent="-457200" lvl="0" marL="457200" rtl="0" algn="l">
              <a:spcBef>
                <a:spcPts val="0"/>
              </a:spcBef>
              <a:spcAft>
                <a:spcPts val="0"/>
              </a:spcAft>
              <a:buClr>
                <a:schemeClr val="dk1"/>
              </a:buClr>
              <a:buSzPts val="1100"/>
              <a:buFont typeface="Arial"/>
              <a:buNone/>
            </a:pPr>
            <a:r>
              <a:t/>
            </a:r>
            <a:endParaRPr sz="1800">
              <a:solidFill>
                <a:schemeClr val="dk1"/>
              </a:solidFill>
            </a:endParaRPr>
          </a:p>
          <a:p>
            <a:pPr indent="-457200" lvl="0" marL="457200" rtl="0" algn="l">
              <a:spcBef>
                <a:spcPts val="0"/>
              </a:spcBef>
              <a:spcAft>
                <a:spcPts val="0"/>
              </a:spcAft>
              <a:buClr>
                <a:schemeClr val="dk1"/>
              </a:buClr>
              <a:buSzPts val="1100"/>
              <a:buFont typeface="Arial"/>
              <a:buNone/>
            </a:pPr>
            <a:r>
              <a:rPr lang="en-US" sz="1800">
                <a:solidFill>
                  <a:schemeClr val="dk1"/>
                </a:solidFill>
              </a:rPr>
              <a:t>d) happy and alert</a:t>
            </a:r>
            <a:r>
              <a:rPr b="0" i="0" lang="en-US" sz="1800" u="none">
                <a:solidFill>
                  <a:schemeClr val="dk1"/>
                </a:solidFill>
                <a:latin typeface="Arial"/>
                <a:ea typeface="Arial"/>
                <a:cs typeface="Arial"/>
                <a:sym typeface="Arial"/>
              </a:rPr>
              <a:t>	</a:t>
            </a:r>
            <a:endParaRPr/>
          </a:p>
        </p:txBody>
      </p:sp>
      <p:sp>
        <p:nvSpPr>
          <p:cNvPr id="189" name="Google Shape;189;p23"/>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90" name="Google Shape;190;p23"/>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191" name="Google Shape;191;p23"/>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5</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thruBlk="1"/>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4"/>
          <p:cNvSpPr txBox="1"/>
          <p:nvPr/>
        </p:nvSpPr>
        <p:spPr>
          <a:xfrm>
            <a:off x="1638300" y="2971800"/>
            <a:ext cx="5867400" cy="585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lang="en-US" sz="3200">
                <a:solidFill>
                  <a:schemeClr val="dk1"/>
                </a:solidFill>
              </a:rPr>
              <a:t>c) irritable and depressed</a:t>
            </a:r>
            <a:r>
              <a:rPr b="0" i="0" lang="en-US" sz="3200" u="none">
                <a:solidFill>
                  <a:schemeClr val="dk1"/>
                </a:solidFill>
                <a:latin typeface="Arial"/>
                <a:ea typeface="Arial"/>
                <a:cs typeface="Arial"/>
                <a:sym typeface="Arial"/>
              </a:rPr>
              <a:t> </a:t>
            </a:r>
            <a:endParaRPr b="0" i="0" sz="3200" u="none">
              <a:solidFill>
                <a:schemeClr val="dk1"/>
              </a:solidFill>
              <a:latin typeface="Arial"/>
              <a:ea typeface="Arial"/>
              <a:cs typeface="Arial"/>
              <a:sym typeface="Arial"/>
            </a:endParaRPr>
          </a:p>
        </p:txBody>
      </p:sp>
      <p:sp>
        <p:nvSpPr>
          <p:cNvPr id="197" name="Google Shape;197;p24"/>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98" name="Google Shape;198;p24"/>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Multiple Choice: </a:t>
            </a:r>
            <a:r>
              <a:rPr lang="en-US" sz="3000">
                <a:solidFill>
                  <a:schemeClr val="lt1"/>
                </a:solidFill>
                <a:latin typeface="Lato"/>
                <a:ea typeface="Lato"/>
                <a:cs typeface="Lato"/>
                <a:sym typeface="Lato"/>
              </a:rPr>
              <a:t>5</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5"/>
          <p:cNvSpPr txBox="1"/>
          <p:nvPr/>
        </p:nvSpPr>
        <p:spPr>
          <a:xfrm>
            <a:off x="1143000" y="2667000"/>
            <a:ext cx="6705600" cy="18002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Three health consequences of tobacco use are ___________, _____________, and __________.</a:t>
            </a:r>
            <a:endParaRPr/>
          </a:p>
          <a:p>
            <a:pPr indent="0" lvl="0" marL="0" marR="0" rtl="0" algn="l">
              <a:lnSpc>
                <a:spcPct val="100000"/>
              </a:lnSpc>
              <a:spcBef>
                <a:spcPts val="0"/>
              </a:spcBef>
              <a:spcAft>
                <a:spcPts val="0"/>
              </a:spcAft>
              <a:buNone/>
            </a:pPr>
            <a:r>
              <a:t/>
            </a:r>
            <a:endParaRPr b="0" i="0" sz="2800" u="none">
              <a:solidFill>
                <a:schemeClr val="dk1"/>
              </a:solidFill>
              <a:latin typeface="Arial"/>
              <a:ea typeface="Arial"/>
              <a:cs typeface="Arial"/>
              <a:sym typeface="Arial"/>
            </a:endParaRPr>
          </a:p>
        </p:txBody>
      </p:sp>
      <p:sp>
        <p:nvSpPr>
          <p:cNvPr id="204" name="Google Shape;204;p25"/>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05" name="Google Shape;205;p25"/>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206" name="Google Shape;206;p25"/>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1</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26"/>
          <p:cNvSpPr txBox="1"/>
          <p:nvPr/>
        </p:nvSpPr>
        <p:spPr>
          <a:xfrm>
            <a:off x="491075" y="1549075"/>
            <a:ext cx="4800600" cy="4155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What are:</a:t>
            </a:r>
            <a:endParaRPr/>
          </a:p>
          <a:p>
            <a:pPr indent="0" lvl="0" marL="0" marR="0" rtl="0" algn="l">
              <a:lnSpc>
                <a:spcPct val="100000"/>
              </a:lnSpc>
              <a:spcBef>
                <a:spcPts val="0"/>
              </a:spcBef>
              <a:spcAft>
                <a:spcPts val="0"/>
              </a:spcAft>
              <a:buClr>
                <a:schemeClr val="dk1"/>
              </a:buClr>
              <a:buSzPts val="2400"/>
              <a:buFont typeface="Times New Roman"/>
              <a:buNone/>
            </a:pPr>
            <a:r>
              <a:t/>
            </a:r>
            <a:endParaRPr b="0" i="0" sz="24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(Any three of the following would be correct.) </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Strokes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Cataracts (which can cause blindness)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Emphysema</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Gum disease</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Pneumonia</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Bronchitis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Chronic coughing</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Wheezing</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Heart disease</a:t>
            </a:r>
            <a:endParaRPr/>
          </a:p>
          <a:p>
            <a:pPr indent="0" lvl="0" marL="0" marR="0" rtl="0" algn="l">
              <a:lnSpc>
                <a:spcPct val="100000"/>
              </a:lnSpc>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
        <p:nvSpPr>
          <p:cNvPr id="212" name="Google Shape;212;p26"/>
          <p:cNvSpPr txBox="1"/>
          <p:nvPr/>
        </p:nvSpPr>
        <p:spPr>
          <a:xfrm>
            <a:off x="4267200" y="6096000"/>
            <a:ext cx="1219200" cy="369300"/>
          </a:xfrm>
          <a:prstGeom prst="rect">
            <a:avLst/>
          </a:prstGeom>
          <a:gradFill>
            <a:gsLst>
              <a:gs pos="0">
                <a:srgbClr val="990099"/>
              </a:gs>
              <a:gs pos="100000">
                <a:srgbClr val="660066"/>
              </a:gs>
            </a:gsLst>
            <a:lin ang="5400000" scaled="0"/>
          </a:gradFill>
          <a:ln cap="flat" cmpd="sng" w="9525">
            <a:solidFill>
              <a:srgbClr val="660066"/>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13" name="Google Shape;213;p26"/>
          <p:cNvSpPr txBox="1"/>
          <p:nvPr/>
        </p:nvSpPr>
        <p:spPr>
          <a:xfrm>
            <a:off x="5215475" y="2749225"/>
            <a:ext cx="4572000" cy="2862900"/>
          </a:xfrm>
          <a:prstGeom prst="rect">
            <a:avLst/>
          </a:prstGeom>
          <a:noFill/>
          <a:ln>
            <a:noFill/>
          </a:ln>
        </p:spPr>
        <p:txBody>
          <a:bodyPr anchorCtr="0" anchor="t" bIns="45700" lIns="91425" spcFirstLastPara="1" rIns="91425" wrap="square" tIns="45700">
            <a:spAutoFit/>
          </a:bodyPr>
          <a:lstStyle/>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Phlegm production</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Bleeding gums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Mouth sores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Shortness of breath</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Hardening of the arteries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Increased risk of infection</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Damaged immune system</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Cancer</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Being less physically fit</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Impaired lung growth</a:t>
            </a:r>
            <a:endParaRPr/>
          </a:p>
        </p:txBody>
      </p:sp>
      <p:sp>
        <p:nvSpPr>
          <p:cNvPr id="214" name="Google Shape;214;p26"/>
          <p:cNvSpPr txBox="1"/>
          <p:nvPr/>
        </p:nvSpPr>
        <p:spPr>
          <a:xfrm>
            <a:off x="42672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4"/>
              </a:rPr>
              <a:t>Home</a:t>
            </a:r>
            <a:endParaRPr>
              <a:latin typeface="Lato"/>
              <a:ea typeface="Lato"/>
              <a:cs typeface="Lato"/>
              <a:sym typeface="Lato"/>
            </a:endParaRPr>
          </a:p>
        </p:txBody>
      </p:sp>
      <p:sp>
        <p:nvSpPr>
          <p:cNvPr id="215" name="Google Shape;215;p26"/>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1</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27"/>
          <p:cNvSpPr txBox="1"/>
          <p:nvPr/>
        </p:nvSpPr>
        <p:spPr>
          <a:xfrm>
            <a:off x="1143000" y="3352800"/>
            <a:ext cx="6858000" cy="13854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800"/>
              <a:buFont typeface="Arial"/>
              <a:buNone/>
            </a:pPr>
            <a:r>
              <a:rPr lang="en-US" sz="2800">
                <a:solidFill>
                  <a:schemeClr val="dk1"/>
                </a:solidFill>
              </a:rPr>
              <a:t>Three </a:t>
            </a:r>
            <a:r>
              <a:rPr b="0" i="0" lang="en-US" sz="2800" u="none">
                <a:solidFill>
                  <a:schemeClr val="dk1"/>
                </a:solidFill>
                <a:latin typeface="Arial"/>
                <a:ea typeface="Arial"/>
                <a:cs typeface="Arial"/>
                <a:sym typeface="Arial"/>
              </a:rPr>
              <a:t>nicotine withdrawal symptoms are _____________ and ___________. </a:t>
            </a:r>
            <a:endParaRPr/>
          </a:p>
          <a:p>
            <a:pPr indent="0" lvl="0" marL="0" marR="0" rtl="0" algn="l">
              <a:lnSpc>
                <a:spcPct val="100000"/>
              </a:lnSpc>
              <a:spcBef>
                <a:spcPts val="0"/>
              </a:spcBef>
              <a:spcAft>
                <a:spcPts val="0"/>
              </a:spcAft>
              <a:buNone/>
            </a:pPr>
            <a:r>
              <a:t/>
            </a:r>
            <a:endParaRPr b="0" i="0" sz="2800" u="none">
              <a:solidFill>
                <a:schemeClr val="dk1"/>
              </a:solidFill>
              <a:latin typeface="Arial"/>
              <a:ea typeface="Arial"/>
              <a:cs typeface="Arial"/>
              <a:sym typeface="Arial"/>
            </a:endParaRPr>
          </a:p>
        </p:txBody>
      </p:sp>
      <p:sp>
        <p:nvSpPr>
          <p:cNvPr id="221" name="Google Shape;221;p27"/>
          <p:cNvSpPr txBox="1"/>
          <p:nvPr/>
        </p:nvSpPr>
        <p:spPr>
          <a:xfrm>
            <a:off x="533400" y="16764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66CC"/>
              </a:buClr>
              <a:buSzPts val="4000"/>
              <a:buFont typeface="Arial"/>
              <a:buNone/>
            </a:pPr>
            <a:r>
              <a:rPr b="1" i="0" lang="en-US" sz="4000" u="none">
                <a:solidFill>
                  <a:srgbClr val="0066CC"/>
                </a:solidFill>
                <a:latin typeface="Arial"/>
                <a:ea typeface="Arial"/>
                <a:cs typeface="Arial"/>
                <a:sym typeface="Arial"/>
              </a:rPr>
              <a:t>Double Your Points! Earn 400!</a:t>
            </a:r>
            <a:endParaRPr/>
          </a:p>
        </p:txBody>
      </p:sp>
      <p:sp>
        <p:nvSpPr>
          <p:cNvPr id="222" name="Google Shape;222;p27"/>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23" name="Google Shape;223;p27"/>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224" name="Google Shape;224;p27"/>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2</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thruBlk="1"/>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28"/>
          <p:cNvSpPr txBox="1"/>
          <p:nvPr/>
        </p:nvSpPr>
        <p:spPr>
          <a:xfrm>
            <a:off x="2133600" y="2037150"/>
            <a:ext cx="6172200" cy="3324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What are:</a:t>
            </a:r>
            <a:endParaRPr/>
          </a:p>
          <a:p>
            <a:pPr indent="0" lvl="0" marL="0" marR="0" rtl="0" algn="ctr">
              <a:lnSpc>
                <a:spcPct val="100000"/>
              </a:lnSpc>
              <a:spcBef>
                <a:spcPts val="0"/>
              </a:spcBef>
              <a:spcAft>
                <a:spcPts val="0"/>
              </a:spcAft>
              <a:buClr>
                <a:schemeClr val="dk1"/>
              </a:buClr>
              <a:buSzPts val="2400"/>
              <a:buFont typeface="Times New Roman"/>
              <a:buNone/>
            </a:pPr>
            <a:r>
              <a:t/>
            </a:r>
            <a:endParaRPr b="0" i="0" sz="24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(Any two of the following would be correct.)</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Irritability</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Craving</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Cognitive and attentional deficits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Sleep disturbances</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Increased appetite</a:t>
            </a:r>
            <a:endParaRPr/>
          </a:p>
          <a:p>
            <a:pPr indent="-342900" lvl="0" marL="457200" marR="0" rtl="0" algn="l">
              <a:lnSpc>
                <a:spcPct val="10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Depression</a:t>
            </a:r>
            <a:endParaRPr/>
          </a:p>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0" name="Google Shape;230;p28"/>
          <p:cNvSpPr txBox="1"/>
          <p:nvPr/>
        </p:nvSpPr>
        <p:spPr>
          <a:xfrm>
            <a:off x="4267200" y="6096000"/>
            <a:ext cx="1219200" cy="369300"/>
          </a:xfrm>
          <a:prstGeom prst="rect">
            <a:avLst/>
          </a:prstGeom>
          <a:gradFill>
            <a:gsLst>
              <a:gs pos="0">
                <a:srgbClr val="990099"/>
              </a:gs>
              <a:gs pos="100000">
                <a:srgbClr val="660066"/>
              </a:gs>
            </a:gsLst>
            <a:lin ang="5400000" scaled="0"/>
          </a:gradFill>
          <a:ln cap="flat" cmpd="sng" w="9525">
            <a:solidFill>
              <a:srgbClr val="660066"/>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31" name="Google Shape;231;p28"/>
          <p:cNvSpPr txBox="1"/>
          <p:nvPr/>
        </p:nvSpPr>
        <p:spPr>
          <a:xfrm>
            <a:off x="42672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4"/>
              </a:rPr>
              <a:t>Home</a:t>
            </a:r>
            <a:endParaRPr>
              <a:latin typeface="Lato"/>
              <a:ea typeface="Lato"/>
              <a:cs typeface="Lato"/>
              <a:sym typeface="Lato"/>
            </a:endParaRPr>
          </a:p>
        </p:txBody>
      </p:sp>
      <p:sp>
        <p:nvSpPr>
          <p:cNvPr id="232" name="Google Shape;232;p28"/>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2</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29"/>
          <p:cNvSpPr txBox="1"/>
          <p:nvPr/>
        </p:nvSpPr>
        <p:spPr>
          <a:xfrm>
            <a:off x="762000" y="2466975"/>
            <a:ext cx="8001000" cy="1816200"/>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Clr>
                <a:schemeClr val="dk1"/>
              </a:buClr>
              <a:buSzPts val="1100"/>
              <a:buFont typeface="Arial"/>
              <a:buNone/>
            </a:pPr>
            <a:r>
              <a:rPr lang="en-US" sz="2800">
                <a:solidFill>
                  <a:schemeClr val="dk1"/>
                </a:solidFill>
              </a:rPr>
              <a:t>The difference between peer pressure and peer influence is ___________.</a:t>
            </a:r>
            <a:endParaRPr sz="2800">
              <a:solidFill>
                <a:schemeClr val="dk1"/>
              </a:solidFill>
            </a:endParaRPr>
          </a:p>
          <a:p>
            <a:pPr indent="0" lvl="0" marL="0" rtl="0" algn="l">
              <a:spcBef>
                <a:spcPts val="0"/>
              </a:spcBef>
              <a:spcAft>
                <a:spcPts val="0"/>
              </a:spcAft>
              <a:buClr>
                <a:schemeClr val="dk1"/>
              </a:buClr>
              <a:buSzPts val="1100"/>
              <a:buFont typeface="Arial"/>
              <a:buNone/>
            </a:pPr>
            <a:r>
              <a:rPr lang="en-US" sz="2800">
                <a:solidFill>
                  <a:schemeClr val="dk1"/>
                </a:solidFill>
              </a:rPr>
              <a:t>An example of peer pressure is _____________.</a:t>
            </a:r>
            <a:endParaRPr sz="2800">
              <a:solidFill>
                <a:schemeClr val="dk1"/>
              </a:solidFill>
            </a:endParaRPr>
          </a:p>
          <a:p>
            <a:pPr indent="0" lvl="0" marL="0" rtl="0" algn="l">
              <a:spcBef>
                <a:spcPts val="0"/>
              </a:spcBef>
              <a:spcAft>
                <a:spcPts val="0"/>
              </a:spcAft>
              <a:buClr>
                <a:schemeClr val="dk1"/>
              </a:buClr>
              <a:buSzPts val="1100"/>
              <a:buFont typeface="Arial"/>
              <a:buNone/>
            </a:pPr>
            <a:r>
              <a:rPr lang="en-US" sz="2800">
                <a:solidFill>
                  <a:schemeClr val="dk1"/>
                </a:solidFill>
              </a:rPr>
              <a:t>An example of peer influence is _____________.</a:t>
            </a:r>
            <a:endParaRPr sz="2800">
              <a:solidFill>
                <a:schemeClr val="dk1"/>
              </a:solidFill>
            </a:endParaRPr>
          </a:p>
        </p:txBody>
      </p:sp>
      <p:sp>
        <p:nvSpPr>
          <p:cNvPr id="238" name="Google Shape;238;p29"/>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39" name="Google Shape;239;p29"/>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240" name="Google Shape;240;p29"/>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3</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0"/>
          <p:cNvSpPr txBox="1"/>
          <p:nvPr/>
        </p:nvSpPr>
        <p:spPr>
          <a:xfrm>
            <a:off x="686850" y="1658700"/>
            <a:ext cx="7770300" cy="4155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What are:</a:t>
            </a:r>
            <a:endParaRPr/>
          </a:p>
          <a:p>
            <a:pPr indent="0" lvl="0" marL="0" marR="0" rtl="0" algn="l">
              <a:lnSpc>
                <a:spcPct val="100000"/>
              </a:lnSpc>
              <a:spcBef>
                <a:spcPts val="0"/>
              </a:spcBef>
              <a:spcAft>
                <a:spcPts val="0"/>
              </a:spcAft>
              <a:buClr>
                <a:schemeClr val="dk1"/>
              </a:buClr>
              <a:buSzPts val="2400"/>
              <a:buFont typeface="Times New Roman"/>
              <a:buNone/>
            </a:pPr>
            <a:r>
              <a:t/>
            </a:r>
            <a:endParaRPr b="0" i="0" sz="2400" u="none">
              <a:solidFill>
                <a:schemeClr val="dk1"/>
              </a:solidFill>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800">
                <a:solidFill>
                  <a:schemeClr val="dk1"/>
                </a:solidFill>
              </a:rPr>
              <a:t>Answers will vary, but should reflect the following concepts:</a:t>
            </a:r>
            <a:endParaRPr sz="1800">
              <a:solidFill>
                <a:schemeClr val="dk1"/>
              </a:solidFill>
            </a:endParaRPr>
          </a:p>
          <a:p>
            <a:pPr indent="0" lvl="0" marL="0" rtl="0" algn="l">
              <a:spcBef>
                <a:spcPts val="0"/>
              </a:spcBef>
              <a:spcAft>
                <a:spcPts val="0"/>
              </a:spcAft>
              <a:buClr>
                <a:schemeClr val="dk1"/>
              </a:buClr>
              <a:buSzPts val="1100"/>
              <a:buFont typeface="Arial"/>
              <a:buNone/>
            </a:pPr>
            <a:r>
              <a:t/>
            </a:r>
            <a:endParaRPr sz="1800">
              <a:solidFill>
                <a:schemeClr val="dk1"/>
              </a:solidFill>
            </a:endParaRPr>
          </a:p>
          <a:p>
            <a:pPr indent="0" lvl="0" marL="0" rtl="0" algn="l">
              <a:spcBef>
                <a:spcPts val="0"/>
              </a:spcBef>
              <a:spcAft>
                <a:spcPts val="0"/>
              </a:spcAft>
              <a:buClr>
                <a:schemeClr val="dk1"/>
              </a:buClr>
              <a:buSzPts val="1100"/>
              <a:buFont typeface="Arial"/>
              <a:buNone/>
            </a:pPr>
            <a:r>
              <a:rPr lang="en-US" sz="1800">
                <a:solidFill>
                  <a:schemeClr val="dk1"/>
                </a:solidFill>
              </a:rPr>
              <a:t>Peer pressure is obvious, or overt pressure from friends, and tends to involve teasing, taunting, challenging, encouraging others, or giving someone attitude. Peers pressure friends with words and actions to do something they don’t want to do—it can be positive or negative.</a:t>
            </a:r>
            <a:endParaRPr sz="1800">
              <a:solidFill>
                <a:schemeClr val="dk1"/>
              </a:solidFill>
            </a:endParaRPr>
          </a:p>
          <a:p>
            <a:pPr indent="0" lvl="0" marL="0" rtl="0" algn="l">
              <a:spcBef>
                <a:spcPts val="0"/>
              </a:spcBef>
              <a:spcAft>
                <a:spcPts val="0"/>
              </a:spcAft>
              <a:buClr>
                <a:schemeClr val="dk1"/>
              </a:buClr>
              <a:buSzPts val="1100"/>
              <a:buFont typeface="Arial"/>
              <a:buNone/>
            </a:pPr>
            <a:r>
              <a:t/>
            </a:r>
            <a:endParaRPr sz="1800">
              <a:solidFill>
                <a:schemeClr val="dk1"/>
              </a:solidFill>
            </a:endParaRPr>
          </a:p>
          <a:p>
            <a:pPr indent="0" lvl="0" marL="0" rtl="0" algn="l">
              <a:spcBef>
                <a:spcPts val="0"/>
              </a:spcBef>
              <a:spcAft>
                <a:spcPts val="0"/>
              </a:spcAft>
              <a:buClr>
                <a:schemeClr val="dk1"/>
              </a:buClr>
              <a:buSzPts val="1100"/>
              <a:buFont typeface="Arial"/>
              <a:buNone/>
            </a:pPr>
            <a:r>
              <a:rPr lang="en-US" sz="1800">
                <a:solidFill>
                  <a:schemeClr val="dk1"/>
                </a:solidFill>
              </a:rPr>
              <a:t>Peer influence is less obvious. It’s an internal pressure people put on themselves to do something they don’t want to do because they think it will help them be accepted, maintain friendships, or fit in. Peers don’t actually say or do anything to encourage the friend.</a:t>
            </a:r>
            <a:endParaRPr sz="1800">
              <a:solidFill>
                <a:schemeClr val="dk1"/>
              </a:solidFill>
            </a:endParaRPr>
          </a:p>
          <a:p>
            <a:pPr indent="0" lvl="0" marL="0" marR="0" rtl="0" algn="l">
              <a:lnSpc>
                <a:spcPct val="100000"/>
              </a:lnSpc>
              <a:spcBef>
                <a:spcPts val="0"/>
              </a:spcBef>
              <a:spcAft>
                <a:spcPts val="0"/>
              </a:spcAft>
              <a:buClr>
                <a:schemeClr val="dk1"/>
              </a:buClr>
              <a:buSzPts val="1800"/>
              <a:buFont typeface="Arial"/>
              <a:buNone/>
            </a:pPr>
            <a:r>
              <a:t/>
            </a:r>
            <a:endParaRPr sz="1800">
              <a:solidFill>
                <a:schemeClr val="dk1"/>
              </a:solidFill>
            </a:endParaRPr>
          </a:p>
        </p:txBody>
      </p:sp>
      <p:sp>
        <p:nvSpPr>
          <p:cNvPr id="246" name="Google Shape;246;p30"/>
          <p:cNvSpPr txBox="1"/>
          <p:nvPr/>
        </p:nvSpPr>
        <p:spPr>
          <a:xfrm>
            <a:off x="4267200" y="6096000"/>
            <a:ext cx="1219200" cy="369300"/>
          </a:xfrm>
          <a:prstGeom prst="rect">
            <a:avLst/>
          </a:prstGeom>
          <a:gradFill>
            <a:gsLst>
              <a:gs pos="0">
                <a:srgbClr val="990099"/>
              </a:gs>
              <a:gs pos="100000">
                <a:srgbClr val="660066"/>
              </a:gs>
            </a:gsLst>
            <a:lin ang="5400000" scaled="0"/>
          </a:gradFill>
          <a:ln cap="flat" cmpd="sng" w="9525">
            <a:solidFill>
              <a:srgbClr val="660066"/>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47" name="Google Shape;247;p30"/>
          <p:cNvSpPr txBox="1"/>
          <p:nvPr/>
        </p:nvSpPr>
        <p:spPr>
          <a:xfrm>
            <a:off x="42672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4"/>
              </a:rPr>
              <a:t>Home</a:t>
            </a:r>
            <a:endParaRPr>
              <a:latin typeface="Lato"/>
              <a:ea typeface="Lato"/>
              <a:cs typeface="Lato"/>
              <a:sym typeface="Lato"/>
            </a:endParaRPr>
          </a:p>
        </p:txBody>
      </p:sp>
      <p:sp>
        <p:nvSpPr>
          <p:cNvPr id="248" name="Google Shape;248;p30"/>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3</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31"/>
          <p:cNvSpPr txBox="1"/>
          <p:nvPr/>
        </p:nvSpPr>
        <p:spPr>
          <a:xfrm>
            <a:off x="1752600" y="2895600"/>
            <a:ext cx="5715000" cy="1816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800"/>
              <a:buFont typeface="Arial"/>
              <a:buNone/>
            </a:pPr>
            <a:r>
              <a:rPr lang="en-US" sz="2800">
                <a:solidFill>
                  <a:schemeClr val="dk1"/>
                </a:solidFill>
              </a:rPr>
              <a:t>When making a decision, three things to consider include ___________, ___________, and _________.</a:t>
            </a:r>
            <a:endParaRPr/>
          </a:p>
        </p:txBody>
      </p:sp>
      <p:sp>
        <p:nvSpPr>
          <p:cNvPr id="254" name="Google Shape;254;p31"/>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55" name="Google Shape;255;p31"/>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256" name="Google Shape;256;p31"/>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4</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32"/>
          <p:cNvSpPr txBox="1"/>
          <p:nvPr/>
        </p:nvSpPr>
        <p:spPr>
          <a:xfrm>
            <a:off x="1676400" y="1676400"/>
            <a:ext cx="6172200" cy="3047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What are:</a:t>
            </a:r>
            <a:endParaRPr/>
          </a:p>
          <a:p>
            <a:pPr indent="0" lvl="0" marL="0" marR="0" rtl="0" algn="l">
              <a:lnSpc>
                <a:spcPct val="100000"/>
              </a:lnSpc>
              <a:spcBef>
                <a:spcPts val="0"/>
              </a:spcBef>
              <a:spcAft>
                <a:spcPts val="0"/>
              </a:spcAft>
              <a:buClr>
                <a:schemeClr val="dk1"/>
              </a:buClr>
              <a:buSzPts val="2400"/>
              <a:buFont typeface="Times New Roman"/>
              <a:buNone/>
            </a:pPr>
            <a:r>
              <a:t/>
            </a:r>
            <a:endParaRPr b="0" i="0" sz="2400" u="none">
              <a:solidFill>
                <a:schemeClr val="dk1"/>
              </a:solidFill>
              <a:latin typeface="Arial"/>
              <a:ea typeface="Arial"/>
              <a:cs typeface="Arial"/>
              <a:sym typeface="Arial"/>
            </a:endParaRPr>
          </a:p>
          <a:p>
            <a:pPr indent="0" lvl="0" marL="0" rtl="0" algn="l">
              <a:spcBef>
                <a:spcPts val="0"/>
              </a:spcBef>
              <a:spcAft>
                <a:spcPts val="0"/>
              </a:spcAft>
              <a:buNone/>
            </a:pPr>
            <a:r>
              <a:rPr lang="en-US" sz="1800">
                <a:solidFill>
                  <a:schemeClr val="dk1"/>
                </a:solidFill>
              </a:rPr>
              <a:t>(Any three of the following would be correct.)</a:t>
            </a:r>
            <a:endParaRPr sz="1800">
              <a:solidFill>
                <a:schemeClr val="dk1"/>
              </a:solidFill>
            </a:endParaRPr>
          </a:p>
          <a:p>
            <a:pPr indent="0" lvl="0" marL="0" rtl="0" algn="l">
              <a:spcBef>
                <a:spcPts val="0"/>
              </a:spcBef>
              <a:spcAft>
                <a:spcPts val="0"/>
              </a:spcAft>
              <a:buNone/>
            </a:pPr>
            <a:r>
              <a:t/>
            </a:r>
            <a:endParaRPr sz="1800">
              <a:solidFill>
                <a:schemeClr val="dk1"/>
              </a:solidFill>
            </a:endParaRPr>
          </a:p>
          <a:p>
            <a:pPr indent="-342900" lvl="0" marL="457200" rtl="0" algn="l">
              <a:spcBef>
                <a:spcPts val="0"/>
              </a:spcBef>
              <a:spcAft>
                <a:spcPts val="0"/>
              </a:spcAft>
              <a:buClr>
                <a:schemeClr val="dk1"/>
              </a:buClr>
              <a:buSzPts val="1800"/>
              <a:buChar char="●"/>
            </a:pPr>
            <a:r>
              <a:rPr lang="en-US" sz="1800">
                <a:solidFill>
                  <a:schemeClr val="dk1"/>
                </a:solidFill>
              </a:rPr>
              <a:t>Situation: Why do you need to make a decision?</a:t>
            </a:r>
            <a:endParaRPr sz="1800">
              <a:solidFill>
                <a:schemeClr val="dk1"/>
              </a:solidFill>
            </a:endParaRPr>
          </a:p>
          <a:p>
            <a:pPr indent="-342900" lvl="0" marL="457200" rtl="0" algn="l">
              <a:spcBef>
                <a:spcPts val="0"/>
              </a:spcBef>
              <a:spcAft>
                <a:spcPts val="0"/>
              </a:spcAft>
              <a:buClr>
                <a:schemeClr val="dk1"/>
              </a:buClr>
              <a:buSzPts val="1800"/>
              <a:buChar char="●"/>
            </a:pPr>
            <a:r>
              <a:rPr lang="en-US" sz="1800">
                <a:solidFill>
                  <a:schemeClr val="dk1"/>
                </a:solidFill>
              </a:rPr>
              <a:t>Goals: What do you want to happen?</a:t>
            </a:r>
            <a:endParaRPr sz="1800">
              <a:solidFill>
                <a:schemeClr val="dk1"/>
              </a:solidFill>
            </a:endParaRPr>
          </a:p>
          <a:p>
            <a:pPr indent="-342900" lvl="0" marL="457200" rtl="0" algn="l">
              <a:spcBef>
                <a:spcPts val="0"/>
              </a:spcBef>
              <a:spcAft>
                <a:spcPts val="0"/>
              </a:spcAft>
              <a:buClr>
                <a:schemeClr val="dk1"/>
              </a:buClr>
              <a:buSzPts val="1800"/>
              <a:buChar char="●"/>
            </a:pPr>
            <a:r>
              <a:rPr lang="en-US" sz="1800">
                <a:solidFill>
                  <a:schemeClr val="dk1"/>
                </a:solidFill>
              </a:rPr>
              <a:t>Choices: What are your options or the alternatives?</a:t>
            </a:r>
            <a:endParaRPr sz="1800">
              <a:solidFill>
                <a:schemeClr val="dk1"/>
              </a:solidFill>
            </a:endParaRPr>
          </a:p>
          <a:p>
            <a:pPr indent="-342900" lvl="0" marL="457200" rtl="0" algn="l">
              <a:spcBef>
                <a:spcPts val="0"/>
              </a:spcBef>
              <a:spcAft>
                <a:spcPts val="0"/>
              </a:spcAft>
              <a:buClr>
                <a:schemeClr val="dk1"/>
              </a:buClr>
              <a:buSzPts val="1800"/>
              <a:buChar char="●"/>
            </a:pPr>
            <a:r>
              <a:rPr lang="en-US" sz="1800">
                <a:solidFill>
                  <a:schemeClr val="dk1"/>
                </a:solidFill>
              </a:rPr>
              <a:t>Consequences: What could happen?</a:t>
            </a:r>
            <a:endParaRPr sz="1800">
              <a:solidFill>
                <a:schemeClr val="dk1"/>
              </a:solidFill>
            </a:endParaRPr>
          </a:p>
          <a:p>
            <a:pPr indent="-342900" lvl="0" marL="457200" rtl="0" algn="l">
              <a:spcBef>
                <a:spcPts val="0"/>
              </a:spcBef>
              <a:spcAft>
                <a:spcPts val="0"/>
              </a:spcAft>
              <a:buClr>
                <a:schemeClr val="dk1"/>
              </a:buClr>
              <a:buSzPts val="1800"/>
              <a:buChar char="●"/>
            </a:pPr>
            <a:r>
              <a:rPr lang="en-US" sz="1800">
                <a:solidFill>
                  <a:schemeClr val="dk1"/>
                </a:solidFill>
              </a:rPr>
              <a:t>Decision: What will you do?</a:t>
            </a:r>
            <a:endParaRPr sz="1800">
              <a:solidFill>
                <a:schemeClr val="dk1"/>
              </a:solidFill>
            </a:endParaRPr>
          </a:p>
          <a:p>
            <a:pPr indent="-342900" lvl="0" marL="457200" rtl="0" algn="l">
              <a:spcBef>
                <a:spcPts val="0"/>
              </a:spcBef>
              <a:spcAft>
                <a:spcPts val="0"/>
              </a:spcAft>
              <a:buClr>
                <a:schemeClr val="dk1"/>
              </a:buClr>
              <a:buSzPts val="1800"/>
              <a:buChar char="●"/>
            </a:pPr>
            <a:r>
              <a:rPr lang="en-US" sz="1800">
                <a:solidFill>
                  <a:schemeClr val="dk1"/>
                </a:solidFill>
              </a:rPr>
              <a:t>Think About It: Did you make the right decision?</a:t>
            </a:r>
            <a:endParaRPr sz="1800">
              <a:solidFill>
                <a:schemeClr val="dk1"/>
              </a:solidFill>
            </a:endParaRPr>
          </a:p>
        </p:txBody>
      </p:sp>
      <p:sp>
        <p:nvSpPr>
          <p:cNvPr id="262" name="Google Shape;262;p32"/>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63" name="Google Shape;263;p32"/>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4</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6"/>
          <p:cNvSpPr txBox="1"/>
          <p:nvPr/>
        </p:nvSpPr>
        <p:spPr>
          <a:xfrm>
            <a:off x="838200" y="3136500"/>
            <a:ext cx="7315200" cy="585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i="0" lang="en-US" sz="3200" u="none" cap="none" strike="noStrike">
                <a:solidFill>
                  <a:schemeClr val="dk1"/>
                </a:solidFill>
                <a:latin typeface="Lato"/>
                <a:ea typeface="Lato"/>
                <a:cs typeface="Lato"/>
                <a:sym typeface="Lato"/>
              </a:rPr>
              <a:t>What is “</a:t>
            </a:r>
            <a:r>
              <a:rPr lang="en-US" sz="3200">
                <a:solidFill>
                  <a:schemeClr val="dk1"/>
                </a:solidFill>
                <a:latin typeface="Lato"/>
                <a:ea typeface="Lato"/>
                <a:cs typeface="Lato"/>
                <a:sym typeface="Lato"/>
              </a:rPr>
              <a:t>True</a:t>
            </a:r>
            <a:r>
              <a:rPr i="0" lang="en-US" sz="3200" u="none" cap="none" strike="noStrike">
                <a:solidFill>
                  <a:schemeClr val="dk1"/>
                </a:solidFill>
                <a:latin typeface="Lato"/>
                <a:ea typeface="Lato"/>
                <a:cs typeface="Lato"/>
                <a:sym typeface="Lato"/>
              </a:rPr>
              <a:t>”</a:t>
            </a:r>
            <a:r>
              <a:rPr lang="en-US" sz="3200">
                <a:solidFill>
                  <a:schemeClr val="dk1"/>
                </a:solidFill>
                <a:latin typeface="Lato"/>
                <a:ea typeface="Lato"/>
                <a:cs typeface="Lato"/>
                <a:sym typeface="Lato"/>
              </a:rPr>
              <a:t>?</a:t>
            </a:r>
            <a:endParaRPr sz="3200">
              <a:solidFill>
                <a:schemeClr val="dk1"/>
              </a:solidFill>
              <a:latin typeface="Lato"/>
              <a:ea typeface="Lato"/>
              <a:cs typeface="Lato"/>
              <a:sym typeface="Lato"/>
            </a:endParaRPr>
          </a:p>
        </p:txBody>
      </p:sp>
      <p:sp>
        <p:nvSpPr>
          <p:cNvPr id="60" name="Google Shape;60;p6"/>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61" name="Google Shape;61;p6"/>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i="0" lang="en-US" sz="3000" u="none">
                <a:solidFill>
                  <a:schemeClr val="lt1"/>
                </a:solidFill>
                <a:latin typeface="Lato"/>
                <a:ea typeface="Lato"/>
                <a:cs typeface="Lato"/>
                <a:sym typeface="Lato"/>
              </a:rPr>
              <a:t>100 </a:t>
            </a:r>
            <a:r>
              <a:rPr lang="en-US" sz="3000">
                <a:solidFill>
                  <a:schemeClr val="lt1"/>
                </a:solidFill>
                <a:latin typeface="Lato"/>
                <a:ea typeface="Lato"/>
                <a:cs typeface="Lato"/>
                <a:sym typeface="Lato"/>
              </a:rPr>
              <a:t>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33"/>
          <p:cNvSpPr txBox="1"/>
          <p:nvPr/>
        </p:nvSpPr>
        <p:spPr>
          <a:xfrm>
            <a:off x="800100" y="2574925"/>
            <a:ext cx="7543800" cy="1200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600"/>
              <a:buFont typeface="Arial"/>
              <a:buNone/>
            </a:pPr>
            <a:r>
              <a:rPr lang="en-US" sz="2400">
                <a:solidFill>
                  <a:schemeClr val="dk1"/>
                </a:solidFill>
              </a:rPr>
              <a:t>You want to be nicotine free. What are three ways you could say “no” to a friend who offers you a cigarette, vape, smokeless tobacco or nicotine pouch?</a:t>
            </a:r>
            <a:endParaRPr b="0" i="0" sz="2600" u="none">
              <a:solidFill>
                <a:schemeClr val="dk1"/>
              </a:solidFill>
              <a:latin typeface="Arial"/>
              <a:ea typeface="Arial"/>
              <a:cs typeface="Arial"/>
              <a:sym typeface="Arial"/>
            </a:endParaRPr>
          </a:p>
        </p:txBody>
      </p:sp>
      <p:sp>
        <p:nvSpPr>
          <p:cNvPr id="269" name="Google Shape;269;p33"/>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70" name="Google Shape;270;p33"/>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271" name="Google Shape;271;p33"/>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5</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34"/>
          <p:cNvSpPr txBox="1"/>
          <p:nvPr/>
        </p:nvSpPr>
        <p:spPr>
          <a:xfrm>
            <a:off x="1590275" y="1815725"/>
            <a:ext cx="6488400" cy="3768000"/>
          </a:xfrm>
          <a:prstGeom prst="rect">
            <a:avLst/>
          </a:prstGeom>
          <a:noFill/>
          <a:ln>
            <a:noFill/>
          </a:ln>
        </p:spPr>
        <p:txBody>
          <a:bodyPr anchorCtr="0" anchor="t" bIns="45700" lIns="91425" spcFirstLastPara="1" rIns="91425" wrap="square" tIns="45700">
            <a:spAutoFit/>
          </a:bodyPr>
          <a:lstStyle/>
          <a:p>
            <a:pPr indent="0" lvl="0" marL="0" marR="0" rtl="0" algn="l">
              <a:lnSpc>
                <a:spcPct val="115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What are:</a:t>
            </a:r>
            <a:endParaRPr/>
          </a:p>
          <a:p>
            <a:pPr indent="0" lvl="0" marL="0" marR="0" rtl="0" algn="l">
              <a:lnSpc>
                <a:spcPct val="115000"/>
              </a:lnSpc>
              <a:spcBef>
                <a:spcPts val="0"/>
              </a:spcBef>
              <a:spcAft>
                <a:spcPts val="0"/>
              </a:spcAft>
              <a:buClr>
                <a:schemeClr val="dk1"/>
              </a:buClr>
              <a:buSzPts val="2400"/>
              <a:buFont typeface="Times New Roman"/>
              <a:buNone/>
            </a:pPr>
            <a:r>
              <a:t/>
            </a:r>
            <a:endParaRPr b="0" i="0" sz="2400" u="non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(Any three of the following would be correct.)</a:t>
            </a:r>
            <a:endParaRPr/>
          </a:p>
          <a:p>
            <a:pPr indent="0" lvl="0" marL="0" marR="0" rtl="0" algn="l">
              <a:lnSpc>
                <a:spcPct val="115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342900" lvl="0" marL="457200" rtl="0" algn="l">
              <a:lnSpc>
                <a:spcPct val="115000"/>
              </a:lnSpc>
              <a:spcBef>
                <a:spcPts val="0"/>
              </a:spcBef>
              <a:spcAft>
                <a:spcPts val="0"/>
              </a:spcAft>
              <a:buClr>
                <a:schemeClr val="dk1"/>
              </a:buClr>
              <a:buSzPts val="1800"/>
              <a:buChar char="●"/>
            </a:pPr>
            <a:r>
              <a:rPr lang="en-US" sz="1800">
                <a:solidFill>
                  <a:schemeClr val="dk1"/>
                </a:solidFill>
              </a:rPr>
              <a:t>Say "no" and suggest something else.</a:t>
            </a:r>
            <a:endParaRPr sz="1800">
              <a:solidFill>
                <a:schemeClr val="dk1"/>
              </a:solidFill>
            </a:endParaRPr>
          </a:p>
          <a:p>
            <a:pPr indent="-342900" lvl="0" marL="457200" rtl="0" algn="l">
              <a:lnSpc>
                <a:spcPct val="115000"/>
              </a:lnSpc>
              <a:spcBef>
                <a:spcPts val="0"/>
              </a:spcBef>
              <a:spcAft>
                <a:spcPts val="0"/>
              </a:spcAft>
              <a:buClr>
                <a:schemeClr val="dk1"/>
              </a:buClr>
              <a:buSzPts val="1800"/>
              <a:buChar char="●"/>
            </a:pPr>
            <a:r>
              <a:rPr lang="en-US" sz="1800">
                <a:solidFill>
                  <a:schemeClr val="dk1"/>
                </a:solidFill>
              </a:rPr>
              <a:t>Say "no" and talk about the consequences.</a:t>
            </a:r>
            <a:endParaRPr sz="1800">
              <a:solidFill>
                <a:schemeClr val="dk1"/>
              </a:solidFill>
            </a:endParaRPr>
          </a:p>
          <a:p>
            <a:pPr indent="-342900" lvl="0" marL="457200" rtl="0" algn="l">
              <a:lnSpc>
                <a:spcPct val="115000"/>
              </a:lnSpc>
              <a:spcBef>
                <a:spcPts val="0"/>
              </a:spcBef>
              <a:spcAft>
                <a:spcPts val="0"/>
              </a:spcAft>
              <a:buClr>
                <a:schemeClr val="dk1"/>
              </a:buClr>
              <a:buSzPts val="1800"/>
              <a:buChar char="●"/>
            </a:pPr>
            <a:r>
              <a:rPr lang="en-US" sz="1800">
                <a:solidFill>
                  <a:schemeClr val="dk1"/>
                </a:solidFill>
              </a:rPr>
              <a:t>Say "no" and give a reason or explain why you said "no."</a:t>
            </a:r>
            <a:endParaRPr sz="1800">
              <a:solidFill>
                <a:schemeClr val="dk1"/>
              </a:solidFill>
            </a:endParaRPr>
          </a:p>
          <a:p>
            <a:pPr indent="-342900" lvl="0" marL="457200" rtl="0" algn="l">
              <a:lnSpc>
                <a:spcPct val="115000"/>
              </a:lnSpc>
              <a:spcBef>
                <a:spcPts val="0"/>
              </a:spcBef>
              <a:spcAft>
                <a:spcPts val="0"/>
              </a:spcAft>
              <a:buClr>
                <a:schemeClr val="dk1"/>
              </a:buClr>
              <a:buSzPts val="1800"/>
              <a:buChar char="●"/>
            </a:pPr>
            <a:r>
              <a:rPr lang="en-US" sz="1800">
                <a:solidFill>
                  <a:schemeClr val="dk1"/>
                </a:solidFill>
              </a:rPr>
              <a:t>Say "no" and reverse the pressure.</a:t>
            </a:r>
            <a:endParaRPr sz="1800">
              <a:solidFill>
                <a:schemeClr val="dk1"/>
              </a:solidFill>
            </a:endParaRPr>
          </a:p>
          <a:p>
            <a:pPr indent="-342900" lvl="0" marL="457200" rtl="0" algn="l">
              <a:lnSpc>
                <a:spcPct val="115000"/>
              </a:lnSpc>
              <a:spcBef>
                <a:spcPts val="0"/>
              </a:spcBef>
              <a:spcAft>
                <a:spcPts val="0"/>
              </a:spcAft>
              <a:buClr>
                <a:schemeClr val="dk1"/>
              </a:buClr>
              <a:buSzPts val="1800"/>
              <a:buChar char="●"/>
            </a:pPr>
            <a:r>
              <a:rPr lang="en-US" sz="1800">
                <a:solidFill>
                  <a:schemeClr val="dk1"/>
                </a:solidFill>
              </a:rPr>
              <a:t>Say "no" and change the subject.</a:t>
            </a:r>
            <a:endParaRPr sz="1800">
              <a:solidFill>
                <a:schemeClr val="dk1"/>
              </a:solidFill>
            </a:endParaRPr>
          </a:p>
          <a:p>
            <a:pPr indent="-342900" lvl="0" marL="457200" rtl="0" algn="l">
              <a:lnSpc>
                <a:spcPct val="115000"/>
              </a:lnSpc>
              <a:spcBef>
                <a:spcPts val="0"/>
              </a:spcBef>
              <a:spcAft>
                <a:spcPts val="0"/>
              </a:spcAft>
              <a:buClr>
                <a:schemeClr val="dk1"/>
              </a:buClr>
              <a:buSzPts val="1800"/>
              <a:buChar char="●"/>
            </a:pPr>
            <a:r>
              <a:rPr lang="en-US" sz="1800">
                <a:solidFill>
                  <a:schemeClr val="dk1"/>
                </a:solidFill>
              </a:rPr>
              <a:t>Say "no" and add some humor.</a:t>
            </a:r>
            <a:endParaRPr sz="1800">
              <a:solidFill>
                <a:schemeClr val="dk1"/>
              </a:solidFill>
            </a:endParaRPr>
          </a:p>
          <a:p>
            <a:pPr indent="-342900" lvl="0" marL="457200" rtl="0" algn="l">
              <a:lnSpc>
                <a:spcPct val="115000"/>
              </a:lnSpc>
              <a:spcBef>
                <a:spcPts val="0"/>
              </a:spcBef>
              <a:spcAft>
                <a:spcPts val="0"/>
              </a:spcAft>
              <a:buClr>
                <a:schemeClr val="dk1"/>
              </a:buClr>
              <a:buSzPts val="1800"/>
              <a:buChar char="●"/>
            </a:pPr>
            <a:r>
              <a:rPr lang="en-US" sz="1800">
                <a:solidFill>
                  <a:schemeClr val="dk1"/>
                </a:solidFill>
              </a:rPr>
              <a:t>Say "no" and walk away.</a:t>
            </a:r>
            <a:endParaRPr sz="1800">
              <a:solidFill>
                <a:schemeClr val="dk1"/>
              </a:solidFill>
            </a:endParaRPr>
          </a:p>
        </p:txBody>
      </p:sp>
      <p:sp>
        <p:nvSpPr>
          <p:cNvPr id="277" name="Google Shape;277;p34"/>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78" name="Google Shape;278;p34"/>
          <p:cNvSpPr txBox="1"/>
          <p:nvPr>
            <p:ph type="title"/>
          </p:nvPr>
        </p:nvSpPr>
        <p:spPr>
          <a:xfrm>
            <a:off x="29811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lang="en-US" sz="3000">
                <a:solidFill>
                  <a:schemeClr val="lt1"/>
                </a:solidFill>
                <a:latin typeface="Lato Black"/>
                <a:ea typeface="Lato Black"/>
                <a:cs typeface="Lato Black"/>
                <a:sym typeface="Lato Black"/>
              </a:rPr>
              <a:t>Fill in the Blanks: </a:t>
            </a:r>
            <a:r>
              <a:rPr lang="en-US" sz="3000">
                <a:solidFill>
                  <a:schemeClr val="lt1"/>
                </a:solidFill>
                <a:latin typeface="Lato"/>
                <a:ea typeface="Lato"/>
                <a:cs typeface="Lato"/>
                <a:sym typeface="Lato"/>
              </a:rPr>
              <a:t>5</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35"/>
          <p:cNvSpPr txBox="1"/>
          <p:nvPr/>
        </p:nvSpPr>
        <p:spPr>
          <a:xfrm>
            <a:off x="609600" y="2590800"/>
            <a:ext cx="7924800" cy="430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200"/>
              <a:buFont typeface="Arial"/>
              <a:buNone/>
            </a:pPr>
            <a:r>
              <a:rPr lang="en-US" sz="2200">
                <a:solidFill>
                  <a:schemeClr val="dk1"/>
                </a:solidFill>
              </a:rPr>
              <a:t>List three types of cancer caused by smoking.</a:t>
            </a:r>
            <a:endParaRPr sz="2200"/>
          </a:p>
        </p:txBody>
      </p:sp>
      <p:sp>
        <p:nvSpPr>
          <p:cNvPr id="284" name="Google Shape;284;p35"/>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285" name="Google Shape;285;p35"/>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286" name="Google Shape;286;p35"/>
          <p:cNvSpPr txBox="1"/>
          <p:nvPr>
            <p:ph type="title"/>
          </p:nvPr>
        </p:nvSpPr>
        <p:spPr>
          <a:xfrm>
            <a:off x="2766775" y="206525"/>
            <a:ext cx="5919900" cy="6096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3600"/>
              <a:buFont typeface="Arial"/>
              <a:buNone/>
            </a:pPr>
            <a:r>
              <a:rPr b="1" lang="en-US" sz="3600">
                <a:solidFill>
                  <a:schemeClr val="lt1"/>
                </a:solidFill>
                <a:latin typeface="Lato"/>
                <a:ea typeface="Lato"/>
                <a:cs typeface="Lato"/>
                <a:sym typeface="Lato"/>
              </a:rPr>
              <a:t>Final Question</a:t>
            </a:r>
            <a:endParaRPr b="1">
              <a:solidFill>
                <a:schemeClr val="lt1"/>
              </a:solidFill>
              <a:latin typeface="Lato"/>
              <a:ea typeface="Lato"/>
              <a:cs typeface="Lato"/>
              <a:sym typeface="Lato"/>
            </a:endParaRPr>
          </a:p>
        </p:txBody>
      </p:sp>
    </p:spTree>
  </p:cSld>
  <p:clrMapOvr>
    <a:masterClrMapping/>
  </p:clrMapOvr>
  <p:transition spd="med">
    <p:fade/>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0" name="Shape 290"/>
        <p:cNvGrpSpPr/>
        <p:nvPr/>
      </p:nvGrpSpPr>
      <p:grpSpPr>
        <a:xfrm>
          <a:off x="0" y="0"/>
          <a:ext cx="0" cy="0"/>
          <a:chOff x="0" y="0"/>
          <a:chExt cx="0" cy="0"/>
        </a:xfrm>
      </p:grpSpPr>
      <p:sp>
        <p:nvSpPr>
          <p:cNvPr id="291" name="Google Shape;291;p36"/>
          <p:cNvSpPr txBox="1"/>
          <p:nvPr/>
        </p:nvSpPr>
        <p:spPr>
          <a:xfrm>
            <a:off x="1358500" y="1543850"/>
            <a:ext cx="6553200" cy="3201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What are:</a:t>
            </a:r>
            <a:br>
              <a:rPr b="0" i="0" lang="en-US" sz="2400" u="none">
                <a:solidFill>
                  <a:schemeClr val="dk1"/>
                </a:solidFill>
                <a:latin typeface="Arial"/>
                <a:ea typeface="Arial"/>
                <a:cs typeface="Arial"/>
                <a:sym typeface="Arial"/>
              </a:rPr>
            </a:br>
            <a:endParaRPr/>
          </a:p>
          <a:p>
            <a:pPr indent="0" lvl="0" marL="0" marR="0" rtl="0" algn="l">
              <a:lnSpc>
                <a:spcPct val="100000"/>
              </a:lnSpc>
              <a:spcBef>
                <a:spcPts val="0"/>
              </a:spcBef>
              <a:spcAft>
                <a:spcPts val="0"/>
              </a:spcAft>
              <a:buClr>
                <a:schemeClr val="dk1"/>
              </a:buClr>
              <a:buSzPts val="1800"/>
              <a:buFont typeface="Arial"/>
              <a:buNone/>
            </a:pPr>
            <a:r>
              <a:rPr lang="en-US" sz="1800">
                <a:solidFill>
                  <a:schemeClr val="dk1"/>
                </a:solidFill>
              </a:rPr>
              <a:t>(Any three of the following would be correct.)</a:t>
            </a:r>
            <a:endParaRPr/>
          </a:p>
          <a:p>
            <a:pPr indent="0" lvl="0" marL="0" marR="0" rtl="0" algn="l">
              <a:lnSpc>
                <a:spcPct val="100000"/>
              </a:lnSpc>
              <a:spcBef>
                <a:spcPts val="0"/>
              </a:spcBef>
              <a:spcAft>
                <a:spcPts val="0"/>
              </a:spcAft>
              <a:buClr>
                <a:schemeClr val="dk1"/>
              </a:buClr>
              <a:buSzPts val="1800"/>
              <a:buFont typeface="Times New Roman"/>
              <a:buNone/>
            </a:pPr>
            <a:r>
              <a:t/>
            </a:r>
            <a:endParaRPr b="0" i="0" sz="1800" u="none">
              <a:solidFill>
                <a:schemeClr val="dk1"/>
              </a:solidFill>
              <a:latin typeface="Arial"/>
              <a:ea typeface="Arial"/>
              <a:cs typeface="Arial"/>
              <a:sym typeface="Arial"/>
            </a:endParaRPr>
          </a:p>
          <a:p>
            <a:pPr indent="-330200" lvl="0" marL="457200" rtl="0" algn="l">
              <a:spcBef>
                <a:spcPts val="0"/>
              </a:spcBef>
              <a:spcAft>
                <a:spcPts val="0"/>
              </a:spcAft>
              <a:buClr>
                <a:schemeClr val="dk1"/>
              </a:buClr>
              <a:buSzPts val="1600"/>
              <a:buChar char="●"/>
            </a:pPr>
            <a:r>
              <a:rPr lang="en-US" sz="1600">
                <a:solidFill>
                  <a:schemeClr val="dk1"/>
                </a:solidFill>
              </a:rPr>
              <a:t>Pharynx (mouth and throat)</a:t>
            </a:r>
            <a:endParaRPr sz="1600">
              <a:solidFill>
                <a:schemeClr val="dk1"/>
              </a:solidFill>
            </a:endParaRPr>
          </a:p>
          <a:p>
            <a:pPr indent="-330200" lvl="0" marL="457200" rtl="0" algn="l">
              <a:spcBef>
                <a:spcPts val="0"/>
              </a:spcBef>
              <a:spcAft>
                <a:spcPts val="0"/>
              </a:spcAft>
              <a:buClr>
                <a:schemeClr val="dk1"/>
              </a:buClr>
              <a:buSzPts val="1600"/>
              <a:buChar char="●"/>
            </a:pPr>
            <a:r>
              <a:rPr lang="en-US" sz="1600">
                <a:solidFill>
                  <a:schemeClr val="dk1"/>
                </a:solidFill>
              </a:rPr>
              <a:t>Larynx (voice box)</a:t>
            </a:r>
            <a:endParaRPr sz="1600">
              <a:solidFill>
                <a:schemeClr val="dk1"/>
              </a:solidFill>
            </a:endParaRPr>
          </a:p>
          <a:p>
            <a:pPr indent="-330200" lvl="0" marL="457200" rtl="0" algn="l">
              <a:spcBef>
                <a:spcPts val="0"/>
              </a:spcBef>
              <a:spcAft>
                <a:spcPts val="0"/>
              </a:spcAft>
              <a:buClr>
                <a:schemeClr val="dk1"/>
              </a:buClr>
              <a:buSzPts val="1600"/>
              <a:buChar char="●"/>
            </a:pPr>
            <a:r>
              <a:rPr lang="en-US" sz="1600">
                <a:solidFill>
                  <a:schemeClr val="dk1"/>
                </a:solidFill>
              </a:rPr>
              <a:t>Esophagus</a:t>
            </a:r>
            <a:endParaRPr sz="1600">
              <a:solidFill>
                <a:schemeClr val="dk1"/>
              </a:solidFill>
            </a:endParaRPr>
          </a:p>
          <a:p>
            <a:pPr indent="-330200" lvl="0" marL="457200" rtl="0" algn="l">
              <a:spcBef>
                <a:spcPts val="0"/>
              </a:spcBef>
              <a:spcAft>
                <a:spcPts val="0"/>
              </a:spcAft>
              <a:buClr>
                <a:schemeClr val="dk1"/>
              </a:buClr>
              <a:buSzPts val="1600"/>
              <a:buChar char="●"/>
            </a:pPr>
            <a:r>
              <a:rPr lang="en-US" sz="1600">
                <a:solidFill>
                  <a:schemeClr val="dk1"/>
                </a:solidFill>
              </a:rPr>
              <a:t>Lungs</a:t>
            </a:r>
            <a:endParaRPr sz="1600">
              <a:solidFill>
                <a:schemeClr val="dk1"/>
              </a:solidFill>
            </a:endParaRPr>
          </a:p>
          <a:p>
            <a:pPr indent="-330200" lvl="0" marL="457200" rtl="0" algn="l">
              <a:spcBef>
                <a:spcPts val="0"/>
              </a:spcBef>
              <a:spcAft>
                <a:spcPts val="0"/>
              </a:spcAft>
              <a:buClr>
                <a:schemeClr val="dk1"/>
              </a:buClr>
              <a:buSzPts val="1600"/>
              <a:buChar char="●"/>
            </a:pPr>
            <a:r>
              <a:rPr lang="en-US" sz="1600">
                <a:solidFill>
                  <a:schemeClr val="dk1"/>
                </a:solidFill>
              </a:rPr>
              <a:t>Stomach</a:t>
            </a:r>
            <a:endParaRPr sz="1600">
              <a:solidFill>
                <a:schemeClr val="dk1"/>
              </a:solidFill>
            </a:endParaRPr>
          </a:p>
          <a:p>
            <a:pPr indent="-330200" lvl="0" marL="457200" rtl="0" algn="l">
              <a:spcBef>
                <a:spcPts val="0"/>
              </a:spcBef>
              <a:spcAft>
                <a:spcPts val="0"/>
              </a:spcAft>
              <a:buClr>
                <a:schemeClr val="dk1"/>
              </a:buClr>
              <a:buSzPts val="1600"/>
              <a:buChar char="●"/>
            </a:pPr>
            <a:r>
              <a:rPr lang="en-US" sz="1600">
                <a:solidFill>
                  <a:schemeClr val="dk1"/>
                </a:solidFill>
              </a:rPr>
              <a:t>Pancreas</a:t>
            </a:r>
            <a:endParaRPr sz="1600">
              <a:solidFill>
                <a:schemeClr val="dk1"/>
              </a:solidFill>
            </a:endParaRPr>
          </a:p>
          <a:p>
            <a:pPr indent="-330200" lvl="0" marL="457200" rtl="0" algn="l">
              <a:spcBef>
                <a:spcPts val="0"/>
              </a:spcBef>
              <a:spcAft>
                <a:spcPts val="0"/>
              </a:spcAft>
              <a:buClr>
                <a:schemeClr val="dk1"/>
              </a:buClr>
              <a:buSzPts val="1600"/>
              <a:buChar char="●"/>
            </a:pPr>
            <a:r>
              <a:rPr lang="en-US" sz="1600">
                <a:solidFill>
                  <a:schemeClr val="dk1"/>
                </a:solidFill>
              </a:rPr>
              <a:t>Kidney</a:t>
            </a:r>
            <a:endParaRPr sz="1600">
              <a:solidFill>
                <a:schemeClr val="dk1"/>
              </a:solidFill>
            </a:endParaRPr>
          </a:p>
          <a:p>
            <a:pPr indent="-330200" lvl="0" marL="457200" rtl="0" algn="l">
              <a:spcBef>
                <a:spcPts val="0"/>
              </a:spcBef>
              <a:spcAft>
                <a:spcPts val="0"/>
              </a:spcAft>
              <a:buClr>
                <a:schemeClr val="dk1"/>
              </a:buClr>
              <a:buSzPts val="1600"/>
              <a:buChar char="●"/>
            </a:pPr>
            <a:r>
              <a:rPr lang="en-US" sz="1600">
                <a:solidFill>
                  <a:schemeClr val="dk1"/>
                </a:solidFill>
              </a:rPr>
              <a:t>Bladder</a:t>
            </a:r>
            <a:r>
              <a:rPr b="0" lang="en-US" sz="1600" u="none">
                <a:solidFill>
                  <a:schemeClr val="dk1"/>
                </a:solidFill>
                <a:latin typeface="Arial"/>
                <a:ea typeface="Arial"/>
                <a:cs typeface="Arial"/>
                <a:sym typeface="Arial"/>
              </a:rPr>
              <a:t> </a:t>
            </a:r>
            <a:endParaRPr sz="1600"/>
          </a:p>
        </p:txBody>
      </p:sp>
      <p:sp>
        <p:nvSpPr>
          <p:cNvPr id="292" name="Google Shape;292;p36"/>
          <p:cNvSpPr txBox="1"/>
          <p:nvPr/>
        </p:nvSpPr>
        <p:spPr>
          <a:xfrm>
            <a:off x="3848100" y="6023275"/>
            <a:ext cx="14478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lang="en-US" sz="1800">
                <a:solidFill>
                  <a:schemeClr val="hlink"/>
                </a:solidFill>
                <a:uFill>
                  <a:noFill/>
                </a:uFill>
                <a:latin typeface="Lato"/>
                <a:ea typeface="Lato"/>
                <a:cs typeface="Lato"/>
                <a:sym typeface="Lato"/>
                <a:hlinkClick action="ppaction://hlinksldjump" r:id="rId3"/>
              </a:rPr>
              <a:t>The End</a:t>
            </a:r>
            <a:endParaRPr>
              <a:solidFill>
                <a:schemeClr val="lt1"/>
              </a:solidFill>
              <a:latin typeface="Lato"/>
              <a:ea typeface="Lato"/>
              <a:cs typeface="Lato"/>
              <a:sym typeface="Lato"/>
            </a:endParaRPr>
          </a:p>
        </p:txBody>
      </p:sp>
      <p:sp>
        <p:nvSpPr>
          <p:cNvPr id="293" name="Google Shape;293;p36"/>
          <p:cNvSpPr txBox="1"/>
          <p:nvPr>
            <p:ph type="title"/>
          </p:nvPr>
        </p:nvSpPr>
        <p:spPr>
          <a:xfrm>
            <a:off x="2766775" y="206525"/>
            <a:ext cx="5919900" cy="6096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3600"/>
              <a:buFont typeface="Arial"/>
              <a:buNone/>
            </a:pPr>
            <a:r>
              <a:rPr b="1" lang="en-US" sz="3600">
                <a:solidFill>
                  <a:schemeClr val="lt1"/>
                </a:solidFill>
                <a:latin typeface="Lato"/>
                <a:ea typeface="Lato"/>
                <a:cs typeface="Lato"/>
                <a:sym typeface="Lato"/>
              </a:rPr>
              <a:t>Final Answer</a:t>
            </a:r>
            <a:endParaRPr b="1">
              <a:solidFill>
                <a:schemeClr val="lt1"/>
              </a:solidFill>
              <a:latin typeface="Lato"/>
              <a:ea typeface="Lato"/>
              <a:cs typeface="Lato"/>
              <a:sym typeface="Lato"/>
            </a:endParaRPr>
          </a:p>
        </p:txBody>
      </p:sp>
      <p:sp>
        <p:nvSpPr>
          <p:cNvPr id="294" name="Google Shape;294;p36"/>
          <p:cNvSpPr txBox="1"/>
          <p:nvPr/>
        </p:nvSpPr>
        <p:spPr>
          <a:xfrm>
            <a:off x="1188300" y="5007175"/>
            <a:ext cx="6767400" cy="646500"/>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None/>
            </a:pPr>
            <a:r>
              <a:rPr i="1" lang="en-US" sz="1200">
                <a:solidFill>
                  <a:schemeClr val="dk1"/>
                </a:solidFill>
              </a:rPr>
              <a:t>Teachers, please note that students may come up with other types of cancer they believe are caused by smoking. Direct students to some of the online resources included in the program footnotes to have them check to see if they are correct.</a:t>
            </a:r>
            <a:endParaRPr i="1" sz="400"/>
          </a:p>
        </p:txBody>
      </p:sp>
    </p:spTree>
  </p:cSld>
  <p:clrMapOvr>
    <a:masterClrMapping/>
  </p:clrMapOvr>
  <p:transition spd="med">
    <p:fade/>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37"/>
          <p:cNvSpPr txBox="1"/>
          <p:nvPr>
            <p:ph type="title"/>
          </p:nvPr>
        </p:nvSpPr>
        <p:spPr>
          <a:xfrm>
            <a:off x="1257300" y="2819400"/>
            <a:ext cx="66294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3600"/>
              <a:buFont typeface="Arial"/>
              <a:buNone/>
            </a:pPr>
            <a:r>
              <a:rPr b="1" i="0" lang="en-US" sz="3600" u="none">
                <a:solidFill>
                  <a:srgbClr val="0066CC"/>
                </a:solidFill>
                <a:latin typeface="Lato"/>
                <a:ea typeface="Lato"/>
                <a:cs typeface="Lato"/>
                <a:sym typeface="Lato"/>
              </a:rPr>
              <a:t>Thanks for sharing what you’ve learned about being tobacco and nicotine free!</a:t>
            </a:r>
            <a:endParaRPr>
              <a:solidFill>
                <a:srgbClr val="0066CC"/>
              </a:solidFill>
              <a:latin typeface="Lato"/>
              <a:ea typeface="Lato"/>
              <a:cs typeface="Lato"/>
              <a:sym typeface="Lato"/>
            </a:endParaRPr>
          </a:p>
        </p:txBody>
      </p:sp>
      <p:sp>
        <p:nvSpPr>
          <p:cNvPr id="300" name="Google Shape;300;p37"/>
          <p:cNvSpPr txBox="1"/>
          <p:nvPr/>
        </p:nvSpPr>
        <p:spPr>
          <a:xfrm>
            <a:off x="4267200" y="6019800"/>
            <a:ext cx="1219200" cy="376237"/>
          </a:xfrm>
          <a:prstGeom prst="rect">
            <a:avLst/>
          </a:prstGeom>
          <a:gradFill>
            <a:gsLst>
              <a:gs pos="0">
                <a:srgbClr val="990099"/>
              </a:gs>
              <a:gs pos="100000">
                <a:srgbClr val="660066"/>
              </a:gs>
            </a:gsLst>
            <a:lin ang="5400000" scaled="0"/>
          </a:gradFill>
          <a:ln cap="flat" cmpd="sng" w="9525">
            <a:solidFill>
              <a:srgbClr val="660066"/>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b="0" i="0" lang="en-US" sz="1800" u="sng">
                <a:solidFill>
                  <a:schemeClr val="hlink"/>
                </a:solidFill>
                <a:latin typeface="Times New Roman"/>
                <a:ea typeface="Times New Roman"/>
                <a:cs typeface="Times New Roman"/>
                <a:sym typeface="Times New Roman"/>
                <a:hlinkClick r:id="rId3"/>
              </a:rPr>
              <a:t>Home</a:t>
            </a:r>
            <a:endParaRPr/>
          </a:p>
        </p:txBody>
      </p:sp>
      <p:sp>
        <p:nvSpPr>
          <p:cNvPr id="301" name="Google Shape;301;p37"/>
          <p:cNvSpPr txBox="1"/>
          <p:nvPr/>
        </p:nvSpPr>
        <p:spPr>
          <a:xfrm>
            <a:off x="4267200" y="6023263"/>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4"/>
              </a:rPr>
              <a:t>Home</a:t>
            </a:r>
            <a:endParaRPr>
              <a:latin typeface="Lato"/>
              <a:ea typeface="Lato"/>
              <a:cs typeface="Lato"/>
              <a:sym typeface="Lato"/>
            </a:endParaRP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7"/>
          <p:cNvSpPr txBox="1"/>
          <p:nvPr/>
        </p:nvSpPr>
        <p:spPr>
          <a:xfrm>
            <a:off x="1447800" y="2971800"/>
            <a:ext cx="6553200" cy="1077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lang="en-US" sz="3200">
                <a:solidFill>
                  <a:schemeClr val="dk1"/>
                </a:solidFill>
              </a:rPr>
              <a:t>Nicotine addiction can occur after as few as 100 cigarettes.</a:t>
            </a:r>
            <a:endParaRPr/>
          </a:p>
        </p:txBody>
      </p:sp>
      <p:sp>
        <p:nvSpPr>
          <p:cNvPr id="67" name="Google Shape;67;p7"/>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68" name="Google Shape;68;p7"/>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69" name="Google Shape;69;p7"/>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2</a:t>
            </a:r>
            <a:r>
              <a:rPr i="0" lang="en-US" sz="3000" u="none">
                <a:solidFill>
                  <a:schemeClr val="lt1"/>
                </a:solidFill>
                <a:latin typeface="Lato"/>
                <a:ea typeface="Lato"/>
                <a:cs typeface="Lato"/>
                <a:sym typeface="Lato"/>
              </a:rPr>
              <a:t>00 Question</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8"/>
          <p:cNvSpPr txBox="1"/>
          <p:nvPr/>
        </p:nvSpPr>
        <p:spPr>
          <a:xfrm>
            <a:off x="2362200" y="3200400"/>
            <a:ext cx="4664100" cy="585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What is “</a:t>
            </a:r>
            <a:r>
              <a:rPr lang="en-US" sz="3200">
                <a:solidFill>
                  <a:schemeClr val="dk1"/>
                </a:solidFill>
              </a:rPr>
              <a:t>True</a:t>
            </a:r>
            <a:r>
              <a:rPr b="0" i="0" lang="en-US" sz="3200" u="none" cap="none" strike="noStrike">
                <a:solidFill>
                  <a:schemeClr val="dk1"/>
                </a:solidFill>
                <a:latin typeface="Arial"/>
                <a:ea typeface="Arial"/>
                <a:cs typeface="Arial"/>
                <a:sym typeface="Arial"/>
              </a:rPr>
              <a:t>”?</a:t>
            </a:r>
            <a:endParaRPr/>
          </a:p>
        </p:txBody>
      </p:sp>
      <p:sp>
        <p:nvSpPr>
          <p:cNvPr id="75" name="Google Shape;75;p8"/>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76" name="Google Shape;76;p8"/>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2</a:t>
            </a:r>
            <a:r>
              <a:rPr i="0" lang="en-US" sz="3000" u="none">
                <a:solidFill>
                  <a:schemeClr val="lt1"/>
                </a:solidFill>
                <a:latin typeface="Lato"/>
                <a:ea typeface="Lato"/>
                <a:cs typeface="Lato"/>
                <a:sym typeface="Lato"/>
              </a:rPr>
              <a:t>00 </a:t>
            </a:r>
            <a:r>
              <a:rPr lang="en-US" sz="3000">
                <a:solidFill>
                  <a:schemeClr val="lt1"/>
                </a:solidFill>
                <a:latin typeface="Lato"/>
                <a:ea typeface="Lato"/>
                <a:cs typeface="Lato"/>
                <a:sym typeface="Lato"/>
              </a:rPr>
              <a:t>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9"/>
          <p:cNvSpPr txBox="1"/>
          <p:nvPr/>
        </p:nvSpPr>
        <p:spPr>
          <a:xfrm>
            <a:off x="1066800" y="2819400"/>
            <a:ext cx="6934200" cy="1077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lang="en-US" sz="3200">
                <a:solidFill>
                  <a:schemeClr val="dk1"/>
                </a:solidFill>
              </a:rPr>
              <a:t>Using smokeless tobacco does not cause health consequences.</a:t>
            </a:r>
            <a:endParaRPr/>
          </a:p>
        </p:txBody>
      </p:sp>
      <p:sp>
        <p:nvSpPr>
          <p:cNvPr id="82" name="Google Shape;82;p9"/>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83" name="Google Shape;83;p9"/>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84" name="Google Shape;84;p9"/>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3</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0"/>
          <p:cNvSpPr txBox="1"/>
          <p:nvPr/>
        </p:nvSpPr>
        <p:spPr>
          <a:xfrm>
            <a:off x="2590800" y="3136500"/>
            <a:ext cx="3962400" cy="585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What is “</a:t>
            </a:r>
            <a:r>
              <a:rPr lang="en-US" sz="3200">
                <a:solidFill>
                  <a:schemeClr val="dk1"/>
                </a:solidFill>
              </a:rPr>
              <a:t>False</a:t>
            </a:r>
            <a:r>
              <a:rPr b="0" i="0" lang="en-US" sz="3200" u="none" cap="none" strike="noStrike">
                <a:solidFill>
                  <a:schemeClr val="dk1"/>
                </a:solidFill>
                <a:latin typeface="Arial"/>
                <a:ea typeface="Arial"/>
                <a:cs typeface="Arial"/>
                <a:sym typeface="Arial"/>
              </a:rPr>
              <a:t>”?</a:t>
            </a:r>
            <a:endParaRPr/>
          </a:p>
        </p:txBody>
      </p:sp>
      <p:sp>
        <p:nvSpPr>
          <p:cNvPr id="90" name="Google Shape;90;p10"/>
          <p:cNvSpPr txBox="1"/>
          <p:nvPr/>
        </p:nvSpPr>
        <p:spPr>
          <a:xfrm>
            <a:off x="39624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91" name="Google Shape;91;p10"/>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3</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1"/>
          <p:cNvSpPr txBox="1"/>
          <p:nvPr/>
        </p:nvSpPr>
        <p:spPr>
          <a:xfrm>
            <a:off x="1905000" y="2895600"/>
            <a:ext cx="5654700" cy="1569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Arial"/>
              <a:buNone/>
            </a:pPr>
            <a:r>
              <a:rPr lang="en-US" sz="3200">
                <a:solidFill>
                  <a:schemeClr val="dk1"/>
                </a:solidFill>
              </a:rPr>
              <a:t>Nicotine does not affect or change the brain the same way heroin and cocaine do.</a:t>
            </a:r>
            <a:endParaRPr/>
          </a:p>
        </p:txBody>
      </p:sp>
      <p:sp>
        <p:nvSpPr>
          <p:cNvPr id="97" name="Google Shape;97;p11"/>
          <p:cNvSpPr txBox="1"/>
          <p:nvPr/>
        </p:nvSpPr>
        <p:spPr>
          <a:xfrm>
            <a:off x="3429000" y="59436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98" name="Google Shape;98;p11"/>
          <p:cNvSpPr txBox="1"/>
          <p:nvPr/>
        </p:nvSpPr>
        <p:spPr>
          <a:xfrm>
            <a:off x="4724400" y="5943600"/>
            <a:ext cx="1219200" cy="369300"/>
          </a:xfrm>
          <a:prstGeom prst="rect">
            <a:avLst/>
          </a:prstGeom>
          <a:solidFill>
            <a:srgbClr val="FF3A49"/>
          </a:solidFill>
          <a:ln cap="flat" cmpd="sng" w="9525">
            <a:solidFill>
              <a:srgbClr val="FF3A49"/>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howjump?jump=nextslide"/>
              </a:rPr>
              <a:t>Answer</a:t>
            </a:r>
            <a:endParaRPr>
              <a:latin typeface="Lato"/>
              <a:ea typeface="Lato"/>
              <a:cs typeface="Lato"/>
              <a:sym typeface="Lato"/>
            </a:endParaRPr>
          </a:p>
        </p:txBody>
      </p:sp>
      <p:sp>
        <p:nvSpPr>
          <p:cNvPr id="99" name="Google Shape;99;p11"/>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4</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Question</a:t>
            </a:r>
            <a:endParaRPr sz="3000">
              <a:solidFill>
                <a:schemeClr val="lt1"/>
              </a:solidFill>
              <a:latin typeface="Lato"/>
              <a:ea typeface="Lato"/>
              <a:cs typeface="Lato"/>
              <a:sym typeface="Lato"/>
            </a:endParaRP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2"/>
          <p:cNvSpPr txBox="1"/>
          <p:nvPr/>
        </p:nvSpPr>
        <p:spPr>
          <a:xfrm>
            <a:off x="3048000" y="3200400"/>
            <a:ext cx="3200400" cy="5794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What is “False”?</a:t>
            </a:r>
            <a:endParaRPr/>
          </a:p>
        </p:txBody>
      </p:sp>
      <p:sp>
        <p:nvSpPr>
          <p:cNvPr id="105" name="Google Shape;105;p12"/>
          <p:cNvSpPr txBox="1"/>
          <p:nvPr/>
        </p:nvSpPr>
        <p:spPr>
          <a:xfrm>
            <a:off x="4267200" y="6096000"/>
            <a:ext cx="1219200" cy="369300"/>
          </a:xfrm>
          <a:prstGeom prst="rect">
            <a:avLst/>
          </a:prstGeom>
          <a:solidFill>
            <a:srgbClr val="0066CC"/>
          </a:solidFill>
          <a:ln cap="flat" cmpd="sng" w="9525">
            <a:solidFill>
              <a:srgbClr val="0066CC"/>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1800"/>
              <a:buFont typeface="Times New Roman"/>
              <a:buNone/>
            </a:pPr>
            <a:r>
              <a:rPr i="0" lang="en-US" sz="1800" cap="none" strike="noStrike">
                <a:solidFill>
                  <a:schemeClr val="hlink"/>
                </a:solidFill>
                <a:uFill>
                  <a:noFill/>
                </a:uFill>
                <a:latin typeface="Lato"/>
                <a:ea typeface="Lato"/>
                <a:cs typeface="Lato"/>
                <a:sym typeface="Lato"/>
                <a:hlinkClick action="ppaction://hlinksldjump" r:id="rId3"/>
              </a:rPr>
              <a:t>Home</a:t>
            </a:r>
            <a:endParaRPr>
              <a:latin typeface="Lato"/>
              <a:ea typeface="Lato"/>
              <a:cs typeface="Lato"/>
              <a:sym typeface="Lato"/>
            </a:endParaRPr>
          </a:p>
        </p:txBody>
      </p:sp>
      <p:sp>
        <p:nvSpPr>
          <p:cNvPr id="106" name="Google Shape;106;p12"/>
          <p:cNvSpPr txBox="1"/>
          <p:nvPr>
            <p:ph type="title"/>
          </p:nvPr>
        </p:nvSpPr>
        <p:spPr>
          <a:xfrm>
            <a:off x="2814850" y="0"/>
            <a:ext cx="5871900" cy="1066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990099"/>
              </a:buClr>
              <a:buSzPts val="4000"/>
              <a:buFont typeface="Arial"/>
              <a:buNone/>
            </a:pPr>
            <a:r>
              <a:rPr i="0" lang="en-US" sz="3000" u="none">
                <a:solidFill>
                  <a:schemeClr val="lt1"/>
                </a:solidFill>
                <a:latin typeface="Lato Black"/>
                <a:ea typeface="Lato Black"/>
                <a:cs typeface="Lato Black"/>
                <a:sym typeface="Lato Black"/>
              </a:rPr>
              <a:t>True/False:</a:t>
            </a:r>
            <a:r>
              <a:rPr lang="en-US" sz="3000">
                <a:solidFill>
                  <a:schemeClr val="lt1"/>
                </a:solidFill>
                <a:latin typeface="Lato Black"/>
                <a:ea typeface="Lato Black"/>
                <a:cs typeface="Lato Black"/>
                <a:sym typeface="Lato Black"/>
              </a:rPr>
              <a:t> </a:t>
            </a:r>
            <a:r>
              <a:rPr lang="en-US" sz="3000">
                <a:solidFill>
                  <a:schemeClr val="lt1"/>
                </a:solidFill>
                <a:latin typeface="Lato"/>
                <a:ea typeface="Lato"/>
                <a:cs typeface="Lato"/>
                <a:sym typeface="Lato"/>
              </a:rPr>
              <a:t>4</a:t>
            </a:r>
            <a:r>
              <a:rPr i="0" lang="en-US" sz="3000" u="none">
                <a:solidFill>
                  <a:schemeClr val="lt1"/>
                </a:solidFill>
                <a:latin typeface="Lato"/>
                <a:ea typeface="Lato"/>
                <a:cs typeface="Lato"/>
                <a:sym typeface="Lato"/>
              </a:rPr>
              <a:t>00</a:t>
            </a:r>
            <a:r>
              <a:rPr lang="en-US" sz="3000">
                <a:solidFill>
                  <a:schemeClr val="lt1"/>
                </a:solidFill>
                <a:latin typeface="Lato"/>
                <a:ea typeface="Lato"/>
                <a:cs typeface="Lato"/>
                <a:sym typeface="Lato"/>
              </a:rPr>
              <a:t> Answer</a:t>
            </a:r>
            <a:endParaRPr sz="3000">
              <a:solidFill>
                <a:schemeClr val="lt1"/>
              </a:solidFill>
              <a:latin typeface="Lato"/>
              <a:ea typeface="Lato"/>
              <a:cs typeface="Lato"/>
              <a:sym typeface="Lato"/>
            </a:endParaRPr>
          </a:p>
        </p:txBody>
      </p:sp>
    </p:spTree>
  </p:cSld>
  <p:clrMapOvr>
    <a:masterClrMapping/>
  </p:clrMapOvr>
  <p:transition spd="med">
    <p:fade/>
  </p:transition>
</p:sld>
</file>

<file path=ppt/theme/theme1.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FFFFFF"/>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